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8288000" cy="10287000"/>
  <p:notesSz cx="6858000" cy="9144000"/>
  <p:embeddedFontLst>
    <p:embeddedFont>
      <p:font typeface="Aileron Heavy" pitchFamily="2" charset="77"/>
      <p:regular r:id="rId64"/>
      <p:bold r:id="rId65"/>
    </p:embeddedFont>
    <p:embeddedFont>
      <p:font typeface="Aileron Heavy Bold" pitchFamily="2" charset="77"/>
      <p:regular r:id="rId66"/>
      <p:bold r:id="rId67"/>
    </p:embeddedFont>
    <p:embeddedFont>
      <p:font typeface="Aileron Regular" pitchFamily="2" charset="77"/>
      <p:regular r:id="rId68"/>
    </p:embeddedFont>
    <p:embeddedFont>
      <p:font typeface="Aileron Regular Bold" pitchFamily="2" charset="77"/>
      <p:regular r:id="rId69"/>
      <p:bold r:id="rId70"/>
    </p:embeddedFont>
    <p:embeddedFont>
      <p:font typeface="Arimo" panose="020B0604020202020204" pitchFamily="34" charset="0"/>
      <p:regular r:id="rId71"/>
    </p:embeddedFont>
    <p:embeddedFont>
      <p:font typeface="Calibri" panose="020F050202020403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20" autoAdjust="0"/>
  </p:normalViewPr>
  <p:slideViewPr>
    <p:cSldViewPr>
      <p:cViewPr varScale="1">
        <p:scale>
          <a:sx n="68" d="100"/>
          <a:sy n="68" d="100"/>
        </p:scale>
        <p:origin x="1000"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063" b="3491"/>
          <a:stretch>
            <a:fillRect/>
          </a:stretch>
        </p:blipFill>
        <p:spPr>
          <a:xfrm>
            <a:off x="0" y="0"/>
            <a:ext cx="7537035" cy="10287000"/>
          </a:xfrm>
          <a:prstGeom prst="rect">
            <a:avLst/>
          </a:prstGeom>
        </p:spPr>
      </p:pic>
      <p:sp>
        <p:nvSpPr>
          <p:cNvPr id="3" name="TextBox 3"/>
          <p:cNvSpPr txBox="1"/>
          <p:nvPr/>
        </p:nvSpPr>
        <p:spPr>
          <a:xfrm>
            <a:off x="9714127" y="671115"/>
            <a:ext cx="6614374" cy="931545"/>
          </a:xfrm>
          <a:prstGeom prst="rect">
            <a:avLst/>
          </a:prstGeom>
        </p:spPr>
        <p:txBody>
          <a:bodyPr lIns="0" tIns="0" rIns="0" bIns="0" rtlCol="0" anchor="t">
            <a:spAutoFit/>
          </a:bodyPr>
          <a:lstStyle/>
          <a:p>
            <a:pPr algn="ctr">
              <a:lnSpc>
                <a:spcPts val="3779"/>
              </a:lnSpc>
            </a:pPr>
            <a:r>
              <a:rPr lang="en-US" sz="2700" spc="189">
                <a:solidFill>
                  <a:srgbClr val="000000"/>
                </a:solidFill>
                <a:latin typeface="Aileron Regular Bold"/>
              </a:rPr>
              <a:t>CONVOLUTIONAL NEURAL NETWORKS ALGORITHM</a:t>
            </a:r>
          </a:p>
        </p:txBody>
      </p:sp>
      <p:sp>
        <p:nvSpPr>
          <p:cNvPr id="4" name="TextBox 4"/>
          <p:cNvSpPr txBox="1"/>
          <p:nvPr/>
        </p:nvSpPr>
        <p:spPr>
          <a:xfrm>
            <a:off x="8223636" y="1831260"/>
            <a:ext cx="9595356" cy="3765212"/>
          </a:xfrm>
          <a:prstGeom prst="rect">
            <a:avLst/>
          </a:prstGeom>
        </p:spPr>
        <p:txBody>
          <a:bodyPr lIns="0" tIns="0" rIns="0" bIns="0" rtlCol="0" anchor="t">
            <a:spAutoFit/>
          </a:bodyPr>
          <a:lstStyle/>
          <a:p>
            <a:pPr algn="ctr">
              <a:lnSpc>
                <a:spcPts val="9697"/>
              </a:lnSpc>
            </a:pPr>
            <a:r>
              <a:rPr lang="en-US" sz="10101">
                <a:solidFill>
                  <a:srgbClr val="5D7963"/>
                </a:solidFill>
                <a:latin typeface="Aileron Heavy Bold"/>
              </a:rPr>
              <a:t>IMAGE-BASED CORN DISEASE IDENTIFIER</a:t>
            </a:r>
          </a:p>
        </p:txBody>
      </p:sp>
      <p:sp>
        <p:nvSpPr>
          <p:cNvPr id="5" name="TextBox 5"/>
          <p:cNvSpPr txBox="1"/>
          <p:nvPr/>
        </p:nvSpPr>
        <p:spPr>
          <a:xfrm>
            <a:off x="8624999" y="6094060"/>
            <a:ext cx="8792630" cy="372691"/>
          </a:xfrm>
          <a:prstGeom prst="rect">
            <a:avLst/>
          </a:prstGeom>
        </p:spPr>
        <p:txBody>
          <a:bodyPr lIns="0" tIns="0" rIns="0" bIns="0" rtlCol="0" anchor="t">
            <a:spAutoFit/>
          </a:bodyPr>
          <a:lstStyle/>
          <a:p>
            <a:pPr algn="ctr">
              <a:lnSpc>
                <a:spcPts val="3080"/>
              </a:lnSpc>
              <a:spcBef>
                <a:spcPct val="0"/>
              </a:spcBef>
            </a:pPr>
            <a:r>
              <a:rPr lang="en-US" sz="2200" spc="154" dirty="0">
                <a:solidFill>
                  <a:srgbClr val="000000"/>
                </a:solidFill>
                <a:latin typeface="Aileron Regular Bold"/>
              </a:rPr>
              <a:t>MARTE, MARK RJ</a:t>
            </a:r>
          </a:p>
        </p:txBody>
      </p:sp>
      <p:sp>
        <p:nvSpPr>
          <p:cNvPr id="6" name="TextBox 6"/>
          <p:cNvSpPr txBox="1"/>
          <p:nvPr/>
        </p:nvSpPr>
        <p:spPr>
          <a:xfrm>
            <a:off x="10430228" y="7654479"/>
            <a:ext cx="5182172" cy="763161"/>
          </a:xfrm>
          <a:prstGeom prst="rect">
            <a:avLst/>
          </a:prstGeom>
        </p:spPr>
        <p:txBody>
          <a:bodyPr lIns="0" tIns="0" rIns="0" bIns="0" rtlCol="0" anchor="t">
            <a:spAutoFit/>
          </a:bodyPr>
          <a:lstStyle/>
          <a:p>
            <a:pPr algn="ctr">
              <a:lnSpc>
                <a:spcPts val="3080"/>
              </a:lnSpc>
            </a:pPr>
            <a:r>
              <a:rPr lang="en-US" sz="2200" u="sng" spc="154" dirty="0">
                <a:solidFill>
                  <a:srgbClr val="000000"/>
                </a:solidFill>
                <a:latin typeface="Aileron Regular Bold"/>
              </a:rPr>
              <a:t>MS. JANNIE FLEUR V. ORAÑO</a:t>
            </a:r>
          </a:p>
          <a:p>
            <a:pPr algn="ctr">
              <a:lnSpc>
                <a:spcPts val="3080"/>
              </a:lnSpc>
              <a:spcBef>
                <a:spcPct val="0"/>
              </a:spcBef>
            </a:pPr>
            <a:r>
              <a:rPr lang="en-US" sz="2200" spc="154" dirty="0">
                <a:solidFill>
                  <a:srgbClr val="000000"/>
                </a:solidFill>
                <a:latin typeface="Aileron Regular Bold"/>
              </a:rPr>
              <a:t>ADVISER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583" t="16300" b="18105"/>
          <a:stretch>
            <a:fillRect/>
          </a:stretch>
        </p:blipFill>
        <p:spPr>
          <a:xfrm>
            <a:off x="0" y="0"/>
            <a:ext cx="9674439" cy="10287000"/>
          </a:xfrm>
          <a:prstGeom prst="rect">
            <a:avLst/>
          </a:prstGeom>
        </p:spPr>
      </p:pic>
      <p:grpSp>
        <p:nvGrpSpPr>
          <p:cNvPr id="3" name="Group 3"/>
          <p:cNvGrpSpPr/>
          <p:nvPr/>
        </p:nvGrpSpPr>
        <p:grpSpPr>
          <a:xfrm>
            <a:off x="7714092" y="2218904"/>
            <a:ext cx="9983629" cy="5849191"/>
            <a:chOff x="0" y="0"/>
            <a:chExt cx="13311505" cy="7798922"/>
          </a:xfrm>
        </p:grpSpPr>
        <p:sp>
          <p:nvSpPr>
            <p:cNvPr id="4" name="AutoShape 4"/>
            <p:cNvSpPr/>
            <p:nvPr/>
          </p:nvSpPr>
          <p:spPr>
            <a:xfrm>
              <a:off x="0" y="0"/>
              <a:ext cx="13311505" cy="7798922"/>
            </a:xfrm>
            <a:prstGeom prst="rect">
              <a:avLst/>
            </a:prstGeom>
            <a:solidFill>
              <a:srgbClr val="5D7963"/>
            </a:solidFill>
          </p:spPr>
        </p:sp>
        <p:sp>
          <p:nvSpPr>
            <p:cNvPr id="5" name="TextBox 5"/>
            <p:cNvSpPr txBox="1"/>
            <p:nvPr/>
          </p:nvSpPr>
          <p:spPr>
            <a:xfrm>
              <a:off x="800498" y="2022192"/>
              <a:ext cx="11710509" cy="4886216"/>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Heavy Bold"/>
                </a:rPr>
                <a:t>REVIEW OF RELATED LITERATURE </a:t>
              </a:r>
            </a:p>
          </p:txBody>
        </p:sp>
        <p:sp>
          <p:nvSpPr>
            <p:cNvPr id="6" name="TextBox 6"/>
            <p:cNvSpPr txBox="1"/>
            <p:nvPr/>
          </p:nvSpPr>
          <p:spPr>
            <a:xfrm>
              <a:off x="800498" y="880988"/>
              <a:ext cx="11710509" cy="758717"/>
            </a:xfrm>
            <a:prstGeom prst="rect">
              <a:avLst/>
            </a:prstGeom>
          </p:spPr>
          <p:txBody>
            <a:bodyPr lIns="0" tIns="0" rIns="0" bIns="0" rtlCol="0" anchor="t">
              <a:spAutoFit/>
            </a:bodyPr>
            <a:lstStyle/>
            <a:p>
              <a:pPr algn="ctr">
                <a:lnSpc>
                  <a:spcPts val="4440"/>
                </a:lnSpc>
              </a:pPr>
              <a:r>
                <a:rPr lang="en-US" sz="3700" spc="136">
                  <a:solidFill>
                    <a:srgbClr val="FFFFFF"/>
                  </a:solidFill>
                  <a:latin typeface="Aileron Regular Bold"/>
                </a:rPr>
                <a:t>CHAPTER 2</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890784"/>
          <a:ext cx="11531621" cy="4838700"/>
        </p:xfrm>
        <a:graphic>
          <a:graphicData uri="http://schemas.openxmlformats.org/drawingml/2006/table">
            <a:tbl>
              <a:tblPr/>
              <a:tblGrid>
                <a:gridCol w="11531621">
                  <a:extLst>
                    <a:ext uri="{9D8B030D-6E8A-4147-A177-3AD203B41FA5}">
                      <a16:colId xmlns:a16="http://schemas.microsoft.com/office/drawing/2014/main" val="20000"/>
                    </a:ext>
                  </a:extLst>
                </a:gridCol>
              </a:tblGrid>
              <a:tr h="4838700">
                <a:tc>
                  <a:txBody>
                    <a:bodyPr/>
                    <a:lstStyle/>
                    <a:p>
                      <a:pPr algn="l">
                        <a:defRPr/>
                      </a:pPr>
                      <a:r>
                        <a:rPr lang="en-US">
                          <a:solidFill>
                            <a:srgbClr val="5D7963"/>
                          </a:solidFill>
                          <a:latin typeface="Aileron Regular"/>
                        </a:rPr>
                        <a:t>Machine learning techniques have been successful in identification and classification of wide variety of maize diseases from images of plant leaves (P. Rajendrakumar, 2016). Improvements in deep learning techniques in recent years have made them the state of the art among various computer vision approaches for image classification. Traditional computer vision approach for plant disease detection requires manual selection of features in making classification decisions (Shrinivas D. Desai, 2019), (Pooja Khanna, 2017).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5729484"/>
          <a:ext cx="11531621" cy="4343400"/>
        </p:xfrm>
        <a:graphic>
          <a:graphicData uri="http://schemas.openxmlformats.org/drawingml/2006/table">
            <a:tbl>
              <a:tblPr/>
              <a:tblGrid>
                <a:gridCol w="11531621">
                  <a:extLst>
                    <a:ext uri="{9D8B030D-6E8A-4147-A177-3AD203B41FA5}">
                      <a16:colId xmlns:a16="http://schemas.microsoft.com/office/drawing/2014/main" val="20000"/>
                    </a:ext>
                  </a:extLst>
                </a:gridCol>
              </a:tblGrid>
              <a:tr h="4343400">
                <a:tc>
                  <a:txBody>
                    <a:bodyPr/>
                    <a:lstStyle/>
                    <a:p>
                      <a:pPr algn="l">
                        <a:defRPr/>
                      </a:pPr>
                      <a:r>
                        <a:rPr lang="en-US">
                          <a:solidFill>
                            <a:srgbClr val="5D7963"/>
                          </a:solidFill>
                          <a:latin typeface="Aileron Regular"/>
                        </a:rPr>
                        <a:t>Meanwhile, Deep convolutional neural networks automatically learn most important features by multilayer processing of visual input. Significant prior work in the relevant area includes field imagery based deep neural network by De Chant et al for northern leaf blight detection. Authors have trained several CNNs to classify small region of images into infected and healthy classes and then these small regions are fed into final CNN that classifies the whole image as diseased or healthy (DeChant, 2017).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2"/>
          <a:srcRect l="4314" r="61169"/>
          <a:stretch>
            <a:fillRect/>
          </a:stretch>
        </p:blipFill>
        <p:spPr>
          <a:xfrm>
            <a:off x="0" y="0"/>
            <a:ext cx="4734213" cy="10287000"/>
          </a:xfrm>
          <a:prstGeom prst="rect">
            <a:avLst/>
          </a:prstGeom>
        </p:spPr>
      </p:pic>
      <p:grpSp>
        <p:nvGrpSpPr>
          <p:cNvPr id="5" name="Group 5"/>
          <p:cNvGrpSpPr/>
          <p:nvPr/>
        </p:nvGrpSpPr>
        <p:grpSpPr>
          <a:xfrm>
            <a:off x="535147" y="4003713"/>
            <a:ext cx="6182110" cy="2298625"/>
            <a:chOff x="0" y="0"/>
            <a:chExt cx="8242814" cy="3064833"/>
          </a:xfrm>
        </p:grpSpPr>
        <p:sp>
          <p:nvSpPr>
            <p:cNvPr id="6" name="AutoShape 6"/>
            <p:cNvSpPr/>
            <p:nvPr/>
          </p:nvSpPr>
          <p:spPr>
            <a:xfrm>
              <a:off x="0" y="0"/>
              <a:ext cx="8242814" cy="3064833"/>
            </a:xfrm>
            <a:prstGeom prst="rect">
              <a:avLst/>
            </a:prstGeom>
            <a:solidFill>
              <a:srgbClr val="5D7963"/>
            </a:solidFill>
          </p:spPr>
        </p:sp>
        <p:sp>
          <p:nvSpPr>
            <p:cNvPr id="7" name="TextBox 7"/>
            <p:cNvSpPr txBox="1"/>
            <p:nvPr/>
          </p:nvSpPr>
          <p:spPr>
            <a:xfrm>
              <a:off x="586821" y="608491"/>
              <a:ext cx="7069173" cy="18383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2.1 RELATED LITERATURE/ THEORETICAL BACKGROUND</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890784"/>
          <a:ext cx="11531621" cy="3848100"/>
        </p:xfrm>
        <a:graphic>
          <a:graphicData uri="http://schemas.openxmlformats.org/drawingml/2006/table">
            <a:tbl>
              <a:tblPr/>
              <a:tblGrid>
                <a:gridCol w="11531621">
                  <a:extLst>
                    <a:ext uri="{9D8B030D-6E8A-4147-A177-3AD203B41FA5}">
                      <a16:colId xmlns:a16="http://schemas.microsoft.com/office/drawing/2014/main" val="20000"/>
                    </a:ext>
                  </a:extLst>
                </a:gridCol>
              </a:tblGrid>
              <a:tr h="3848100">
                <a:tc>
                  <a:txBody>
                    <a:bodyPr/>
                    <a:lstStyle/>
                    <a:p>
                      <a:pPr algn="l">
                        <a:defRPr/>
                      </a:pPr>
                      <a:r>
                        <a:rPr lang="en-US">
                          <a:solidFill>
                            <a:srgbClr val="5D7963"/>
                          </a:solidFill>
                          <a:latin typeface="Arimo"/>
                        </a:rPr>
                        <a:t>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4738884"/>
          <a:ext cx="11531621" cy="4838700"/>
        </p:xfrm>
        <a:graphic>
          <a:graphicData uri="http://schemas.openxmlformats.org/drawingml/2006/table">
            <a:tbl>
              <a:tblPr/>
              <a:tblGrid>
                <a:gridCol w="11531621">
                  <a:extLst>
                    <a:ext uri="{9D8B030D-6E8A-4147-A177-3AD203B41FA5}">
                      <a16:colId xmlns:a16="http://schemas.microsoft.com/office/drawing/2014/main" val="20000"/>
                    </a:ext>
                  </a:extLst>
                </a:gridCol>
              </a:tblGrid>
              <a:tr h="4838700">
                <a:tc>
                  <a:txBody>
                    <a:bodyPr/>
                    <a:lstStyle/>
                    <a:p>
                      <a:pPr algn="l">
                        <a:defRPr/>
                      </a:pPr>
                      <a:r>
                        <a:rPr lang="en-US">
                          <a:solidFill>
                            <a:srgbClr val="5D7963"/>
                          </a:solidFill>
                          <a:latin typeface="Aileron Regular"/>
                        </a:rPr>
                        <a:t>According to some researchers (Garcia et.al., 2019), applied transfer learning on preexisting models trained on different data to improve the classification accuracy of plant diseases. These studies have obtained noteworthy results, but to obtain a feasible solution for precision corn crop monitoring it is highly desirable to design plant disease identification methods that can provide reasonable accuracy on standalone mobile device without the requirement of Internet access. It will enable farmers to make quick and accurate decisions about crop disease.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2"/>
          <a:srcRect l="4314" r="61169"/>
          <a:stretch>
            <a:fillRect/>
          </a:stretch>
        </p:blipFill>
        <p:spPr>
          <a:xfrm>
            <a:off x="0" y="0"/>
            <a:ext cx="4734213" cy="10287000"/>
          </a:xfrm>
          <a:prstGeom prst="rect">
            <a:avLst/>
          </a:prstGeom>
        </p:spPr>
      </p:pic>
      <p:grpSp>
        <p:nvGrpSpPr>
          <p:cNvPr id="5" name="Group 5"/>
          <p:cNvGrpSpPr/>
          <p:nvPr/>
        </p:nvGrpSpPr>
        <p:grpSpPr>
          <a:xfrm>
            <a:off x="468779" y="4003713"/>
            <a:ext cx="6248478" cy="2298625"/>
            <a:chOff x="0" y="0"/>
            <a:chExt cx="8331304" cy="3064833"/>
          </a:xfrm>
        </p:grpSpPr>
        <p:sp>
          <p:nvSpPr>
            <p:cNvPr id="6" name="AutoShape 6"/>
            <p:cNvSpPr/>
            <p:nvPr/>
          </p:nvSpPr>
          <p:spPr>
            <a:xfrm>
              <a:off x="0" y="0"/>
              <a:ext cx="8331304" cy="3064833"/>
            </a:xfrm>
            <a:prstGeom prst="rect">
              <a:avLst/>
            </a:prstGeom>
            <a:solidFill>
              <a:srgbClr val="5D7963"/>
            </a:solidFill>
          </p:spPr>
        </p:sp>
        <p:sp>
          <p:nvSpPr>
            <p:cNvPr id="7" name="TextBox 7"/>
            <p:cNvSpPr txBox="1"/>
            <p:nvPr/>
          </p:nvSpPr>
          <p:spPr>
            <a:xfrm>
              <a:off x="593120" y="608491"/>
              <a:ext cx="7145064" cy="18383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2.1 RELATED LITERATURE/ THEORETICAL BACKGROUND</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647050"/>
          <a:ext cx="11531621" cy="5829300"/>
        </p:xfrm>
        <a:graphic>
          <a:graphicData uri="http://schemas.openxmlformats.org/drawingml/2006/table">
            <a:tbl>
              <a:tblPr/>
              <a:tblGrid>
                <a:gridCol w="11531621">
                  <a:extLst>
                    <a:ext uri="{9D8B030D-6E8A-4147-A177-3AD203B41FA5}">
                      <a16:colId xmlns:a16="http://schemas.microsoft.com/office/drawing/2014/main" val="20000"/>
                    </a:ext>
                  </a:extLst>
                </a:gridCol>
              </a:tblGrid>
              <a:tr h="5829300">
                <a:tc>
                  <a:txBody>
                    <a:bodyPr/>
                    <a:lstStyle/>
                    <a:p>
                      <a:pPr algn="l">
                        <a:defRPr/>
                      </a:pPr>
                      <a:r>
                        <a:rPr lang="en-US">
                          <a:solidFill>
                            <a:srgbClr val="5D7963"/>
                          </a:solidFill>
                          <a:latin typeface="Aileron Regular"/>
                        </a:rPr>
                        <a:t>In Addition, technological methods such as image processing and machine learning contribute a significant impact on plant diseases detection and identification. Several researches have been made wherein features such as color, texture, and shape combined with different classification algorithms were applied. One of the classifiers is fuzzy logic which was found to be effective 16 in the studies. Further studies can be carried out by extracting more feature variables and applying machine learning algorithms to improve its classification accuracy. This can be implemented as well to work in a mobile platform that would increase its level of accessibility and usability (Oraño, et al., 2018).</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6287150"/>
          <a:ext cx="11531621" cy="3352800"/>
        </p:xfrm>
        <a:graphic>
          <a:graphicData uri="http://schemas.openxmlformats.org/drawingml/2006/table">
            <a:tbl>
              <a:tblPr/>
              <a:tblGrid>
                <a:gridCol w="11531621">
                  <a:extLst>
                    <a:ext uri="{9D8B030D-6E8A-4147-A177-3AD203B41FA5}">
                      <a16:colId xmlns:a16="http://schemas.microsoft.com/office/drawing/2014/main" val="20000"/>
                    </a:ext>
                  </a:extLst>
                </a:gridCol>
              </a:tblGrid>
              <a:tr h="3352800">
                <a:tc>
                  <a:txBody>
                    <a:bodyPr/>
                    <a:lstStyle/>
                    <a:p>
                      <a:pPr algn="l">
                        <a:defRPr/>
                      </a:pPr>
                      <a:r>
                        <a:rPr lang="en-US">
                          <a:solidFill>
                            <a:srgbClr val="5D7963"/>
                          </a:solidFill>
                          <a:latin typeface="Aileron Regular"/>
                        </a:rPr>
                        <a:t>Lastly, the capability of the computer program to recognize a corn leaf disease is made possible through the use of an artificial neural network called the multilayer perceptron (MLP). The computer program has to undergo supervised learning. Supervised learning is the machine learning task of inferring functions from labeled data (Motri et al, 2012).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2"/>
          <a:srcRect l="4314" r="61169"/>
          <a:stretch>
            <a:fillRect/>
          </a:stretch>
        </p:blipFill>
        <p:spPr>
          <a:xfrm>
            <a:off x="0" y="0"/>
            <a:ext cx="4734213" cy="10287000"/>
          </a:xfrm>
          <a:prstGeom prst="rect">
            <a:avLst/>
          </a:prstGeom>
        </p:spPr>
      </p:pic>
      <p:grpSp>
        <p:nvGrpSpPr>
          <p:cNvPr id="5" name="Group 5"/>
          <p:cNvGrpSpPr/>
          <p:nvPr/>
        </p:nvGrpSpPr>
        <p:grpSpPr>
          <a:xfrm>
            <a:off x="535147" y="4003713"/>
            <a:ext cx="6148926" cy="2298625"/>
            <a:chOff x="0" y="0"/>
            <a:chExt cx="8198569" cy="3064833"/>
          </a:xfrm>
        </p:grpSpPr>
        <p:sp>
          <p:nvSpPr>
            <p:cNvPr id="6" name="AutoShape 6"/>
            <p:cNvSpPr/>
            <p:nvPr/>
          </p:nvSpPr>
          <p:spPr>
            <a:xfrm>
              <a:off x="0" y="0"/>
              <a:ext cx="8198569" cy="3064833"/>
            </a:xfrm>
            <a:prstGeom prst="rect">
              <a:avLst/>
            </a:prstGeom>
            <a:solidFill>
              <a:srgbClr val="5D7963"/>
            </a:solidFill>
          </p:spPr>
        </p:sp>
        <p:sp>
          <p:nvSpPr>
            <p:cNvPr id="7" name="TextBox 7"/>
            <p:cNvSpPr txBox="1"/>
            <p:nvPr/>
          </p:nvSpPr>
          <p:spPr>
            <a:xfrm>
              <a:off x="583671" y="608491"/>
              <a:ext cx="7031227" cy="18383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2.2 RELATED LITERATURE/ THEORETICAL BACKGROUND</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890784"/>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pPr algn="l">
                        <a:defRPr/>
                      </a:pPr>
                      <a:r>
                        <a:rPr lang="en-US">
                          <a:solidFill>
                            <a:srgbClr val="5D7963"/>
                          </a:solidFill>
                          <a:latin typeface="Aileron Regular"/>
                        </a:rPr>
                        <a:t>Identification of Disease of Corn Leaves using Convolutional Neural Networks and Boosting (Prakuti Bhatt, et.al., 2019),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2492324"/>
          <a:ext cx="11531621" cy="3352800"/>
        </p:xfrm>
        <a:graphic>
          <a:graphicData uri="http://schemas.openxmlformats.org/drawingml/2006/table">
            <a:tbl>
              <a:tblPr/>
              <a:tblGrid>
                <a:gridCol w="11531621">
                  <a:extLst>
                    <a:ext uri="{9D8B030D-6E8A-4147-A177-3AD203B41FA5}">
                      <a16:colId xmlns:a16="http://schemas.microsoft.com/office/drawing/2014/main" val="20000"/>
                    </a:ext>
                  </a:extLst>
                </a:gridCol>
              </a:tblGrid>
              <a:tr h="3352800">
                <a:tc>
                  <a:txBody>
                    <a:bodyPr/>
                    <a:lstStyle/>
                    <a:p>
                      <a:pPr algn="l">
                        <a:defRPr/>
                      </a:pPr>
                      <a:r>
                        <a:rPr lang="en-US">
                          <a:solidFill>
                            <a:srgbClr val="5D7963"/>
                          </a:solidFill>
                          <a:latin typeface="Aileron Regular"/>
                        </a:rPr>
                        <a:t>Plant Disease Identification Using SVM and ANN Algorithms (Kanaka Durga Anuradha, 2019), used SVM and ANN algorithm for leaf disease classification in tomato and corn plants. Image dataset included 200 pictures with a collection of healthy leaves and diseased leaves like northern leaf blight, common rust, bacterial spot, tomato mosaic virus, etc.</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 name="Table 4"/>
          <p:cNvGraphicFramePr>
            <a:graphicFrameLocks noGrp="1"/>
          </p:cNvGraphicFramePr>
          <p:nvPr/>
        </p:nvGraphicFramePr>
        <p:xfrm>
          <a:off x="6053578" y="559157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pPr algn="l">
                        <a:defRPr/>
                      </a:pPr>
                      <a:r>
                        <a:rPr lang="en-US">
                          <a:solidFill>
                            <a:srgbClr val="5D7963"/>
                          </a:solidFill>
                          <a:latin typeface="Aileron Regular"/>
                        </a:rPr>
                        <a:t>According to (Zhang, et al., 2015) Image Recognition of Maize Leaf Disease Based on GA-SVM, proposed an improved SVM called genetic algorithm support vector machine (GASVM).</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5"/>
          <p:cNvGraphicFramePr>
            <a:graphicFrameLocks noGrp="1"/>
          </p:cNvGraphicFramePr>
          <p:nvPr/>
        </p:nvGraphicFramePr>
        <p:xfrm>
          <a:off x="6053578" y="7322834"/>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pPr algn="l">
                        <a:defRPr/>
                      </a:pPr>
                      <a:r>
                        <a:rPr lang="en-US">
                          <a:solidFill>
                            <a:srgbClr val="5D7963"/>
                          </a:solidFill>
                          <a:latin typeface="Aileron Regular"/>
                        </a:rPr>
                        <a:t>The proposed convolutional neural networks were trained using 1200 plant village image dataset of diseased and healthy soybean leaves, to identify three soybean diseases out of healthy leaves.</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 name="Picture 6"/>
          <p:cNvPicPr>
            <a:picLocks noChangeAspect="1"/>
          </p:cNvPicPr>
          <p:nvPr/>
        </p:nvPicPr>
        <p:blipFill>
          <a:blip r:embed="rId2"/>
          <a:srcRect l="4314" r="61169"/>
          <a:stretch>
            <a:fillRect/>
          </a:stretch>
        </p:blipFill>
        <p:spPr>
          <a:xfrm>
            <a:off x="0" y="0"/>
            <a:ext cx="4734213" cy="10287000"/>
          </a:xfrm>
          <a:prstGeom prst="rect">
            <a:avLst/>
          </a:prstGeom>
        </p:spPr>
      </p:pic>
      <p:grpSp>
        <p:nvGrpSpPr>
          <p:cNvPr id="7" name="Group 7"/>
          <p:cNvGrpSpPr/>
          <p:nvPr/>
        </p:nvGrpSpPr>
        <p:grpSpPr>
          <a:xfrm>
            <a:off x="535147" y="4460926"/>
            <a:ext cx="5518431" cy="1384198"/>
            <a:chOff x="0" y="0"/>
            <a:chExt cx="7357908" cy="1845597"/>
          </a:xfrm>
        </p:grpSpPr>
        <p:sp>
          <p:nvSpPr>
            <p:cNvPr id="8" name="AutoShape 8"/>
            <p:cNvSpPr/>
            <p:nvPr/>
          </p:nvSpPr>
          <p:spPr>
            <a:xfrm>
              <a:off x="0" y="0"/>
              <a:ext cx="7357908" cy="1845597"/>
            </a:xfrm>
            <a:prstGeom prst="rect">
              <a:avLst/>
            </a:prstGeom>
            <a:solidFill>
              <a:srgbClr val="5D7963"/>
            </a:solidFill>
          </p:spPr>
        </p:sp>
        <p:sp>
          <p:nvSpPr>
            <p:cNvPr id="9" name="TextBox 9"/>
            <p:cNvSpPr txBox="1"/>
            <p:nvPr/>
          </p:nvSpPr>
          <p:spPr>
            <a:xfrm>
              <a:off x="523823" y="608491"/>
              <a:ext cx="6310263" cy="619089"/>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2.2 RELATED STUDIES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890784"/>
          <a:ext cx="11531621" cy="8801100"/>
        </p:xfrm>
        <a:graphic>
          <a:graphicData uri="http://schemas.openxmlformats.org/drawingml/2006/table">
            <a:tbl>
              <a:tblPr/>
              <a:tblGrid>
                <a:gridCol w="11531621">
                  <a:extLst>
                    <a:ext uri="{9D8B030D-6E8A-4147-A177-3AD203B41FA5}">
                      <a16:colId xmlns:a16="http://schemas.microsoft.com/office/drawing/2014/main" val="20000"/>
                    </a:ext>
                  </a:extLst>
                </a:gridCol>
              </a:tblGrid>
              <a:tr h="8801100">
                <a:tc>
                  <a:txBody>
                    <a:bodyPr/>
                    <a:lstStyle/>
                    <a:p>
                      <a:pPr algn="l">
                        <a:defRPr/>
                      </a:pPr>
                      <a:r>
                        <a:rPr lang="en-US"/>
                        <a:t>Deep Convolutional Neural Network-based Detection System for Real-time Corn Plant Disease Recognition (Mishraa, 2020) presents a real-time method based on a deep convolutional neural network for corn leaf disease recognition. Deep neural network performance is improved by tuning the hyper-parameters and adjusting to pooling combinations on a system with GPU.</a:t>
                      </a:r>
                    </a:p>
                    <a:p>
                      <a:endParaRPr lang="en-US"/>
                    </a:p>
                    <a:p>
                      <a:r>
                        <a:rPr lang="en-US"/>
                        <a:t>corn classification using Deep Learning with UAV imagery (Trujillano, et al., 2018) proposes as a proof of concept to use Deep learning techniques for the classification of near infrared images, acquired by an Unmanned Aerial Vehicle (UAV), in order to estimate areas of corn, for food security purpose. </a:t>
                      </a:r>
                    </a:p>
                    <a:p>
                      <a:endParaRPr lang="en-US"/>
                    </a:p>
                    <a:p>
                      <a:r>
                        <a:rPr lang="en-US">
                          <a:solidFill>
                            <a:srgbClr val="5D7963"/>
                          </a:solidFill>
                          <a:latin typeface="Aileron Regular"/>
                        </a:rPr>
                        <a:t>Therefore, to increase the classification accuracy between them, the Adaptive boosting technique was applied to the best performing model (based on Inception-v2 and RF). Finally, the model reached an accuracy of ~98%</a:t>
                      </a:r>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535147" y="4460926"/>
            <a:ext cx="5518431" cy="1384198"/>
            <a:chOff x="0" y="0"/>
            <a:chExt cx="7357908" cy="1845597"/>
          </a:xfrm>
        </p:grpSpPr>
        <p:sp>
          <p:nvSpPr>
            <p:cNvPr id="5" name="AutoShape 5"/>
            <p:cNvSpPr/>
            <p:nvPr/>
          </p:nvSpPr>
          <p:spPr>
            <a:xfrm>
              <a:off x="0" y="0"/>
              <a:ext cx="7357908" cy="1845597"/>
            </a:xfrm>
            <a:prstGeom prst="rect">
              <a:avLst/>
            </a:prstGeom>
            <a:solidFill>
              <a:srgbClr val="5D7963"/>
            </a:solidFill>
          </p:spPr>
        </p:sp>
        <p:sp>
          <p:nvSpPr>
            <p:cNvPr id="6" name="TextBox 6"/>
            <p:cNvSpPr txBox="1"/>
            <p:nvPr/>
          </p:nvSpPr>
          <p:spPr>
            <a:xfrm>
              <a:off x="523823" y="608491"/>
              <a:ext cx="6310263" cy="619089"/>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2.2 RELATED STUDIES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583" t="16300" b="18105"/>
          <a:stretch>
            <a:fillRect/>
          </a:stretch>
        </p:blipFill>
        <p:spPr>
          <a:xfrm>
            <a:off x="0" y="0"/>
            <a:ext cx="9674439" cy="10287000"/>
          </a:xfrm>
          <a:prstGeom prst="rect">
            <a:avLst/>
          </a:prstGeom>
        </p:spPr>
      </p:pic>
      <p:grpSp>
        <p:nvGrpSpPr>
          <p:cNvPr id="3" name="Group 3"/>
          <p:cNvGrpSpPr/>
          <p:nvPr/>
        </p:nvGrpSpPr>
        <p:grpSpPr>
          <a:xfrm>
            <a:off x="7714092" y="2828491"/>
            <a:ext cx="9983629" cy="4630018"/>
            <a:chOff x="0" y="0"/>
            <a:chExt cx="13311505" cy="6173358"/>
          </a:xfrm>
        </p:grpSpPr>
        <p:sp>
          <p:nvSpPr>
            <p:cNvPr id="4" name="AutoShape 4"/>
            <p:cNvSpPr/>
            <p:nvPr/>
          </p:nvSpPr>
          <p:spPr>
            <a:xfrm>
              <a:off x="0" y="0"/>
              <a:ext cx="13311505" cy="6173358"/>
            </a:xfrm>
            <a:prstGeom prst="rect">
              <a:avLst/>
            </a:prstGeom>
            <a:solidFill>
              <a:srgbClr val="5D7963"/>
            </a:solidFill>
          </p:spPr>
        </p:sp>
        <p:sp>
          <p:nvSpPr>
            <p:cNvPr id="5" name="TextBox 5"/>
            <p:cNvSpPr txBox="1"/>
            <p:nvPr/>
          </p:nvSpPr>
          <p:spPr>
            <a:xfrm>
              <a:off x="800498" y="2022192"/>
              <a:ext cx="11710509" cy="3260653"/>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Heavy Bold"/>
                </a:rPr>
                <a:t>TECHNICAL BACKGROUND</a:t>
              </a:r>
            </a:p>
          </p:txBody>
        </p:sp>
        <p:sp>
          <p:nvSpPr>
            <p:cNvPr id="6" name="TextBox 6"/>
            <p:cNvSpPr txBox="1"/>
            <p:nvPr/>
          </p:nvSpPr>
          <p:spPr>
            <a:xfrm>
              <a:off x="800498" y="880988"/>
              <a:ext cx="11710509" cy="758717"/>
            </a:xfrm>
            <a:prstGeom prst="rect">
              <a:avLst/>
            </a:prstGeom>
          </p:spPr>
          <p:txBody>
            <a:bodyPr lIns="0" tIns="0" rIns="0" bIns="0" rtlCol="0" anchor="t">
              <a:spAutoFit/>
            </a:bodyPr>
            <a:lstStyle/>
            <a:p>
              <a:pPr algn="ctr">
                <a:lnSpc>
                  <a:spcPts val="4440"/>
                </a:lnSpc>
              </a:pPr>
              <a:r>
                <a:rPr lang="en-US" sz="3700" spc="136">
                  <a:solidFill>
                    <a:srgbClr val="FFFFFF"/>
                  </a:solidFill>
                  <a:latin typeface="Aileron Regular Bold"/>
                </a:rPr>
                <a:t>CHAPTER 3</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1028700"/>
          <a:ext cx="11531621" cy="8382000"/>
        </p:xfrm>
        <a:graphic>
          <a:graphicData uri="http://schemas.openxmlformats.org/drawingml/2006/table">
            <a:tbl>
              <a:tblPr/>
              <a:tblGrid>
                <a:gridCol w="11531621">
                  <a:extLst>
                    <a:ext uri="{9D8B030D-6E8A-4147-A177-3AD203B41FA5}">
                      <a16:colId xmlns:a16="http://schemas.microsoft.com/office/drawing/2014/main" val="20000"/>
                    </a:ext>
                  </a:extLst>
                </a:gridCol>
              </a:tblGrid>
              <a:tr h="8382000">
                <a:tc>
                  <a:txBody>
                    <a:bodyPr/>
                    <a:lstStyle/>
                    <a:p>
                      <a:pPr algn="l">
                        <a:defRPr/>
                      </a:pPr>
                      <a:r>
                        <a:rPr lang="en-US"/>
                        <a:t>The Image-Based Corn Disease Identifier is a Computer-Based software application that identifies the disease of a corn plant. The user can upload an image of a corn plant leaves so that the system can process it and the system can identify corn plant disease.</a:t>
                      </a:r>
                    </a:p>
                    <a:p>
                      <a:endParaRPr lang="en-US"/>
                    </a:p>
                    <a:p>
                      <a:r>
                        <a:rPr lang="en-US"/>
                        <a:t>The proponents aimed for this software to be capable of running with or without the use of internet connection. This goal will be able to achieve with the help of CNN model that will be created to train the datasets so that it can be able to classify and identify the corn plant diseases.</a:t>
                      </a:r>
                    </a:p>
                    <a:p>
                      <a:endParaRPr lang="en-US"/>
                    </a:p>
                    <a:p>
                      <a:r>
                        <a:rPr lang="en-US">
                          <a:solidFill>
                            <a:srgbClr val="5D7963"/>
                          </a:solidFill>
                          <a:latin typeface="Aileron Regular"/>
                        </a:rPr>
                        <a:t>And the proponents will design the application in a software called PyQt5 it is used for creating Computer-Based applications using Python Programming language.</a:t>
                      </a:r>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535147" y="4232340"/>
            <a:ext cx="5518431" cy="1841370"/>
            <a:chOff x="0" y="0"/>
            <a:chExt cx="7357908" cy="2455161"/>
          </a:xfrm>
        </p:grpSpPr>
        <p:sp>
          <p:nvSpPr>
            <p:cNvPr id="5" name="AutoShape 5"/>
            <p:cNvSpPr/>
            <p:nvPr/>
          </p:nvSpPr>
          <p:spPr>
            <a:xfrm>
              <a:off x="0" y="0"/>
              <a:ext cx="7357908" cy="2455161"/>
            </a:xfrm>
            <a:prstGeom prst="rect">
              <a:avLst/>
            </a:prstGeom>
            <a:solidFill>
              <a:srgbClr val="5D7963"/>
            </a:solidFill>
          </p:spPr>
        </p:sp>
        <p:sp>
          <p:nvSpPr>
            <p:cNvPr id="6" name="TextBox 6"/>
            <p:cNvSpPr txBox="1"/>
            <p:nvPr/>
          </p:nvSpPr>
          <p:spPr>
            <a:xfrm>
              <a:off x="523823" y="608491"/>
              <a:ext cx="6310263" cy="1228653"/>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3.1 TECHNICALITY OF THE PROJECT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8205591"/>
          </a:xfrm>
          <a:prstGeom prst="rect">
            <a:avLst/>
          </a:prstGeom>
          <a:solidFill>
            <a:srgbClr val="5D7963"/>
          </a:solidFill>
        </p:spPr>
      </p:sp>
      <p:pic>
        <p:nvPicPr>
          <p:cNvPr id="3" name="Picture 3"/>
          <p:cNvPicPr>
            <a:picLocks noChangeAspect="1"/>
          </p:cNvPicPr>
          <p:nvPr/>
        </p:nvPicPr>
        <p:blipFill>
          <a:blip r:embed="rId2"/>
          <a:srcRect/>
          <a:stretch>
            <a:fillRect/>
          </a:stretch>
        </p:blipFill>
        <p:spPr>
          <a:xfrm>
            <a:off x="1281967" y="416579"/>
            <a:ext cx="15724066" cy="7789011"/>
          </a:xfrm>
          <a:prstGeom prst="rect">
            <a:avLst/>
          </a:prstGeom>
        </p:spPr>
      </p:pic>
      <p:sp>
        <p:nvSpPr>
          <p:cNvPr id="4" name="TextBox 4"/>
          <p:cNvSpPr txBox="1"/>
          <p:nvPr/>
        </p:nvSpPr>
        <p:spPr>
          <a:xfrm>
            <a:off x="2553629" y="8791602"/>
            <a:ext cx="13687276" cy="466698"/>
          </a:xfrm>
          <a:prstGeom prst="rect">
            <a:avLst/>
          </a:prstGeom>
        </p:spPr>
        <p:txBody>
          <a:bodyPr lIns="0" tIns="0" rIns="0" bIns="0" rtlCol="0" anchor="t">
            <a:spAutoFit/>
          </a:bodyPr>
          <a:lstStyle/>
          <a:p>
            <a:pPr algn="ctr">
              <a:lnSpc>
                <a:spcPts val="3600"/>
              </a:lnSpc>
              <a:spcBef>
                <a:spcPct val="0"/>
              </a:spcBef>
            </a:pPr>
            <a:r>
              <a:rPr lang="en-US" sz="3000" spc="60">
                <a:solidFill>
                  <a:srgbClr val="5D7963"/>
                </a:solidFill>
                <a:latin typeface="Aileron Heavy"/>
              </a:rPr>
              <a:t>Figure 1. Schematic diagram of Convolutional Neural Network (CNN</a:t>
            </a:r>
            <a:r>
              <a:rPr lang="en-US" sz="3000" spc="60">
                <a:solidFill>
                  <a:srgbClr val="5D7963"/>
                </a:solidFill>
                <a:latin typeface="Aileron Heavy Bold"/>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495300"/>
          <a:ext cx="11531621" cy="9791700"/>
        </p:xfrm>
        <a:graphic>
          <a:graphicData uri="http://schemas.openxmlformats.org/drawingml/2006/table">
            <a:tbl>
              <a:tblPr/>
              <a:tblGrid>
                <a:gridCol w="11531621">
                  <a:extLst>
                    <a:ext uri="{9D8B030D-6E8A-4147-A177-3AD203B41FA5}">
                      <a16:colId xmlns:a16="http://schemas.microsoft.com/office/drawing/2014/main" val="20000"/>
                    </a:ext>
                  </a:extLst>
                </a:gridCol>
              </a:tblGrid>
              <a:tr h="9791700">
                <a:tc>
                  <a:txBody>
                    <a:bodyPr/>
                    <a:lstStyle/>
                    <a:p>
                      <a:pPr algn="l">
                        <a:defRPr/>
                      </a:pPr>
                      <a:r>
                        <a:rPr lang="en-US"/>
                        <a:t>In developing the project, the following technology tools will be used: </a:t>
                      </a:r>
                    </a:p>
                    <a:p>
                      <a:endParaRPr lang="en-US"/>
                    </a:p>
                    <a:p>
                      <a:r>
                        <a:rPr lang="en-US"/>
                        <a:t>Python version 3.9 </a:t>
                      </a:r>
                    </a:p>
                    <a:p>
                      <a:r>
                        <a:rPr lang="en-US"/>
                        <a:t>Tensorflow – a backend framework for running Keras </a:t>
                      </a:r>
                    </a:p>
                    <a:p>
                      <a:r>
                        <a:rPr lang="en-US"/>
                        <a:t>Keras – a Python library for developing and evaluating deep learning models </a:t>
                      </a:r>
                    </a:p>
                    <a:p>
                      <a:r>
                        <a:rPr lang="en-US"/>
                        <a:t>Streamlit – a Python library for developing custom web application for machine learning</a:t>
                      </a:r>
                    </a:p>
                    <a:p>
                      <a:r>
                        <a:rPr lang="en-US"/>
                        <a:t> Html- a standard markup language for documents designed displayed in web browser</a:t>
                      </a:r>
                    </a:p>
                    <a:p>
                      <a:r>
                        <a:rPr lang="en-US"/>
                        <a:t> CSS – a style sheet language use for describing the written document in HTML</a:t>
                      </a:r>
                    </a:p>
                    <a:p>
                      <a:r>
                        <a:rPr lang="en-US"/>
                        <a:t>Jupyter – for editing and running documents that contains codes</a:t>
                      </a:r>
                    </a:p>
                    <a:p>
                      <a:endParaRPr lang="en-US"/>
                    </a:p>
                    <a:p>
                      <a:r>
                        <a:rPr lang="en-US">
                          <a:solidFill>
                            <a:srgbClr val="5D7963"/>
                          </a:solidFill>
                          <a:latin typeface="Arimo"/>
                        </a:rPr>
                        <a:t>Necessary installations of libraries, packages and frameworks will be made in order for this project to be realized and to support the system to be suitable for identifying corn disease for which the trained model will be going to be deployed for actual implementation.</a:t>
                      </a:r>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535147" y="4003753"/>
            <a:ext cx="5518431" cy="2298543"/>
            <a:chOff x="0" y="0"/>
            <a:chExt cx="7357908" cy="3064724"/>
          </a:xfrm>
        </p:grpSpPr>
        <p:sp>
          <p:nvSpPr>
            <p:cNvPr id="5" name="AutoShape 5"/>
            <p:cNvSpPr/>
            <p:nvPr/>
          </p:nvSpPr>
          <p:spPr>
            <a:xfrm>
              <a:off x="0" y="0"/>
              <a:ext cx="7357908" cy="3064724"/>
            </a:xfrm>
            <a:prstGeom prst="rect">
              <a:avLst/>
            </a:prstGeom>
            <a:solidFill>
              <a:srgbClr val="5D7963"/>
            </a:solidFill>
          </p:spPr>
        </p:sp>
        <p:sp>
          <p:nvSpPr>
            <p:cNvPr id="6" name="TextBox 6"/>
            <p:cNvSpPr txBox="1"/>
            <p:nvPr/>
          </p:nvSpPr>
          <p:spPr>
            <a:xfrm>
              <a:off x="523823" y="608491"/>
              <a:ext cx="6310263" cy="1838217"/>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3.2 DETAILS OF THE TECHNOLOGIES TO BE USED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583" t="16300" b="14508"/>
          <a:stretch>
            <a:fillRect/>
          </a:stretch>
        </p:blipFill>
        <p:spPr>
          <a:xfrm>
            <a:off x="0" y="0"/>
            <a:ext cx="9674439" cy="10851128"/>
          </a:xfrm>
          <a:prstGeom prst="rect">
            <a:avLst/>
          </a:prstGeom>
        </p:spPr>
      </p:pic>
      <p:grpSp>
        <p:nvGrpSpPr>
          <p:cNvPr id="3" name="Group 3"/>
          <p:cNvGrpSpPr/>
          <p:nvPr/>
        </p:nvGrpSpPr>
        <p:grpSpPr>
          <a:xfrm>
            <a:off x="7714092" y="3438077"/>
            <a:ext cx="9983629" cy="3410846"/>
            <a:chOff x="0" y="0"/>
            <a:chExt cx="13311505" cy="4547794"/>
          </a:xfrm>
        </p:grpSpPr>
        <p:sp>
          <p:nvSpPr>
            <p:cNvPr id="4" name="AutoShape 4"/>
            <p:cNvSpPr/>
            <p:nvPr/>
          </p:nvSpPr>
          <p:spPr>
            <a:xfrm>
              <a:off x="0" y="0"/>
              <a:ext cx="13311505" cy="4547794"/>
            </a:xfrm>
            <a:prstGeom prst="rect">
              <a:avLst/>
            </a:prstGeom>
            <a:solidFill>
              <a:srgbClr val="5D7963"/>
            </a:solidFill>
          </p:spPr>
        </p:sp>
        <p:sp>
          <p:nvSpPr>
            <p:cNvPr id="5" name="TextBox 5"/>
            <p:cNvSpPr txBox="1"/>
            <p:nvPr/>
          </p:nvSpPr>
          <p:spPr>
            <a:xfrm>
              <a:off x="800498" y="2022192"/>
              <a:ext cx="11710509" cy="1635089"/>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Heavy Bold"/>
                </a:rPr>
                <a:t>INTRODUCTION</a:t>
              </a:r>
            </a:p>
          </p:txBody>
        </p:sp>
        <p:sp>
          <p:nvSpPr>
            <p:cNvPr id="6" name="TextBox 6"/>
            <p:cNvSpPr txBox="1"/>
            <p:nvPr/>
          </p:nvSpPr>
          <p:spPr>
            <a:xfrm>
              <a:off x="800498" y="880988"/>
              <a:ext cx="11710509" cy="758717"/>
            </a:xfrm>
            <a:prstGeom prst="rect">
              <a:avLst/>
            </a:prstGeom>
          </p:spPr>
          <p:txBody>
            <a:bodyPr lIns="0" tIns="0" rIns="0" bIns="0" rtlCol="0" anchor="t">
              <a:spAutoFit/>
            </a:bodyPr>
            <a:lstStyle/>
            <a:p>
              <a:pPr algn="ctr">
                <a:lnSpc>
                  <a:spcPts val="4440"/>
                </a:lnSpc>
              </a:pPr>
              <a:r>
                <a:rPr lang="en-US" sz="3700" spc="136">
                  <a:solidFill>
                    <a:srgbClr val="FFFFFF"/>
                  </a:solidFill>
                  <a:latin typeface="Aileron Regular Bold"/>
                </a:rPr>
                <a:t>CHAPTER 1</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300525" y="354187"/>
          <a:ext cx="11531621" cy="10153650"/>
        </p:xfrm>
        <a:graphic>
          <a:graphicData uri="http://schemas.openxmlformats.org/drawingml/2006/table">
            <a:tbl>
              <a:tblPr/>
              <a:tblGrid>
                <a:gridCol w="11531621">
                  <a:extLst>
                    <a:ext uri="{9D8B030D-6E8A-4147-A177-3AD203B41FA5}">
                      <a16:colId xmlns:a16="http://schemas.microsoft.com/office/drawing/2014/main" val="20000"/>
                    </a:ext>
                  </a:extLst>
                </a:gridCol>
              </a:tblGrid>
              <a:tr h="10153650">
                <a:tc>
                  <a:txBody>
                    <a:bodyPr/>
                    <a:lstStyle/>
                    <a:p>
                      <a:pPr algn="l">
                        <a:defRPr/>
                      </a:pPr>
                      <a:r>
                        <a:rPr lang="en-US">
                          <a:solidFill>
                            <a:srgbClr val="5D7963"/>
                          </a:solidFill>
                          <a:latin typeface="Aileron Regular"/>
                        </a:rPr>
                        <a:t> The project will be a Computer-Based application in which the user will provide and upload an image in a jpeg. / Jpg. / png. format that has a clear image of corn plant leaves on it. The pictures from leaf samples of corn are subjected to undergo image processing in which it's enhancing image data so that undesired distortions are suppressed and image features that are relevant for the further processing are emphasized. Next, the corn leaf image will undergo image segmentation where the region of interest will be partitioning into different parts according to their features and properties. Once the image is segmented, it will proceed to features extraction. The features such as color and texture which have to be analyzed were extracted from the image. This may be done to extract the region of interest from the corn leaf image. Using the extracted features, it will be then loaded to that training system which is utilizing Convolutional Neutral Network (CNN) machine learning algorithm. With the trained system it is then the system will be able to identify the type of disease based on the corn leaf image that is uploaded to the system.</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535147" y="4232340"/>
            <a:ext cx="5518431" cy="1841370"/>
            <a:chOff x="0" y="0"/>
            <a:chExt cx="7357908" cy="2455161"/>
          </a:xfrm>
        </p:grpSpPr>
        <p:sp>
          <p:nvSpPr>
            <p:cNvPr id="5" name="AutoShape 5"/>
            <p:cNvSpPr/>
            <p:nvPr/>
          </p:nvSpPr>
          <p:spPr>
            <a:xfrm>
              <a:off x="0" y="0"/>
              <a:ext cx="7357908" cy="2455161"/>
            </a:xfrm>
            <a:prstGeom prst="rect">
              <a:avLst/>
            </a:prstGeom>
            <a:solidFill>
              <a:srgbClr val="5D7963"/>
            </a:solidFill>
          </p:spPr>
        </p:sp>
        <p:sp>
          <p:nvSpPr>
            <p:cNvPr id="6" name="TextBox 6"/>
            <p:cNvSpPr txBox="1"/>
            <p:nvPr/>
          </p:nvSpPr>
          <p:spPr>
            <a:xfrm>
              <a:off x="523823" y="608491"/>
              <a:ext cx="6310263" cy="1228653"/>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3.2 HOW THE PROJECT WILLWORK</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8205591"/>
          </a:xfrm>
          <a:prstGeom prst="rect">
            <a:avLst/>
          </a:prstGeom>
          <a:solidFill>
            <a:srgbClr val="5D7963"/>
          </a:solidFill>
        </p:spPr>
      </p:sp>
      <p:pic>
        <p:nvPicPr>
          <p:cNvPr id="3" name="Picture 3"/>
          <p:cNvPicPr>
            <a:picLocks noChangeAspect="1"/>
          </p:cNvPicPr>
          <p:nvPr/>
        </p:nvPicPr>
        <p:blipFill>
          <a:blip r:embed="rId2"/>
          <a:srcRect/>
          <a:stretch>
            <a:fillRect/>
          </a:stretch>
        </p:blipFill>
        <p:spPr>
          <a:xfrm>
            <a:off x="1535234" y="668869"/>
            <a:ext cx="15724066" cy="7789011"/>
          </a:xfrm>
          <a:prstGeom prst="rect">
            <a:avLst/>
          </a:prstGeom>
        </p:spPr>
      </p:pic>
      <p:pic>
        <p:nvPicPr>
          <p:cNvPr id="4" name="Picture 4"/>
          <p:cNvPicPr>
            <a:picLocks noChangeAspect="1"/>
          </p:cNvPicPr>
          <p:nvPr/>
        </p:nvPicPr>
        <p:blipFill>
          <a:blip r:embed="rId3"/>
          <a:srcRect/>
          <a:stretch>
            <a:fillRect/>
          </a:stretch>
        </p:blipFill>
        <p:spPr>
          <a:xfrm>
            <a:off x="1281967" y="668869"/>
            <a:ext cx="15977333" cy="7709801"/>
          </a:xfrm>
          <a:prstGeom prst="rect">
            <a:avLst/>
          </a:prstGeom>
        </p:spPr>
      </p:pic>
      <p:sp>
        <p:nvSpPr>
          <p:cNvPr id="5" name="TextBox 5"/>
          <p:cNvSpPr txBox="1"/>
          <p:nvPr/>
        </p:nvSpPr>
        <p:spPr>
          <a:xfrm>
            <a:off x="2044431" y="8905956"/>
            <a:ext cx="14705671" cy="923871"/>
          </a:xfrm>
          <a:prstGeom prst="rect">
            <a:avLst/>
          </a:prstGeom>
        </p:spPr>
        <p:txBody>
          <a:bodyPr lIns="0" tIns="0" rIns="0" bIns="0" rtlCol="0" anchor="t">
            <a:spAutoFit/>
          </a:bodyPr>
          <a:lstStyle/>
          <a:p>
            <a:pPr algn="ctr">
              <a:lnSpc>
                <a:spcPts val="3600"/>
              </a:lnSpc>
            </a:pPr>
            <a:r>
              <a:rPr lang="en-US" sz="3000" spc="60">
                <a:solidFill>
                  <a:srgbClr val="5D7963"/>
                </a:solidFill>
                <a:latin typeface="Aileron Heavy"/>
              </a:rPr>
              <a:t>Figure 2. System architecture design of image-base corn disease identifier</a:t>
            </a:r>
          </a:p>
          <a:p>
            <a:pPr algn="ctr">
              <a:lnSpc>
                <a:spcPts val="3600"/>
              </a:lnSpc>
              <a:spcBef>
                <a:spcPct val="0"/>
              </a:spcBef>
            </a:pPr>
            <a:endParaRPr lang="en-US" sz="3000" spc="60">
              <a:solidFill>
                <a:srgbClr val="5D7963"/>
              </a:solidFill>
              <a:latin typeface="Aileron Heav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583" t="16300" b="18105"/>
          <a:stretch>
            <a:fillRect/>
          </a:stretch>
        </p:blipFill>
        <p:spPr>
          <a:xfrm>
            <a:off x="0" y="0"/>
            <a:ext cx="9674439" cy="10287000"/>
          </a:xfrm>
          <a:prstGeom prst="rect">
            <a:avLst/>
          </a:prstGeom>
        </p:spPr>
      </p:pic>
      <p:grpSp>
        <p:nvGrpSpPr>
          <p:cNvPr id="3" name="Group 3"/>
          <p:cNvGrpSpPr/>
          <p:nvPr/>
        </p:nvGrpSpPr>
        <p:grpSpPr>
          <a:xfrm>
            <a:off x="7714092" y="3438077"/>
            <a:ext cx="9983629" cy="3410846"/>
            <a:chOff x="0" y="0"/>
            <a:chExt cx="13311505" cy="4547794"/>
          </a:xfrm>
        </p:grpSpPr>
        <p:sp>
          <p:nvSpPr>
            <p:cNvPr id="4" name="AutoShape 4"/>
            <p:cNvSpPr/>
            <p:nvPr/>
          </p:nvSpPr>
          <p:spPr>
            <a:xfrm>
              <a:off x="0" y="0"/>
              <a:ext cx="13311505" cy="4547794"/>
            </a:xfrm>
            <a:prstGeom prst="rect">
              <a:avLst/>
            </a:prstGeom>
            <a:solidFill>
              <a:srgbClr val="5D7963"/>
            </a:solidFill>
          </p:spPr>
        </p:sp>
        <p:sp>
          <p:nvSpPr>
            <p:cNvPr id="5" name="TextBox 5"/>
            <p:cNvSpPr txBox="1"/>
            <p:nvPr/>
          </p:nvSpPr>
          <p:spPr>
            <a:xfrm>
              <a:off x="800498" y="2022192"/>
              <a:ext cx="11710509" cy="1635089"/>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Heavy Bold"/>
                </a:rPr>
                <a:t>METHODOLOGY</a:t>
              </a:r>
            </a:p>
          </p:txBody>
        </p:sp>
        <p:sp>
          <p:nvSpPr>
            <p:cNvPr id="6" name="TextBox 6"/>
            <p:cNvSpPr txBox="1"/>
            <p:nvPr/>
          </p:nvSpPr>
          <p:spPr>
            <a:xfrm>
              <a:off x="800498" y="880988"/>
              <a:ext cx="11710509" cy="758717"/>
            </a:xfrm>
            <a:prstGeom prst="rect">
              <a:avLst/>
            </a:prstGeom>
          </p:spPr>
          <p:txBody>
            <a:bodyPr lIns="0" tIns="0" rIns="0" bIns="0" rtlCol="0" anchor="t">
              <a:spAutoFit/>
            </a:bodyPr>
            <a:lstStyle/>
            <a:p>
              <a:pPr algn="ctr">
                <a:lnSpc>
                  <a:spcPts val="4440"/>
                </a:lnSpc>
              </a:pPr>
              <a:r>
                <a:rPr lang="en-US" sz="3700" spc="136">
                  <a:solidFill>
                    <a:srgbClr val="FFFFFF"/>
                  </a:solidFill>
                  <a:latin typeface="Aileron Regular Bold"/>
                </a:rPr>
                <a:t>CHAPTER 4</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748669" y="571527"/>
            <a:ext cx="10550769" cy="8229600"/>
          </a:xfrm>
          <a:prstGeom prst="rect">
            <a:avLst/>
          </a:prstGeom>
        </p:spPr>
      </p:pic>
      <p:sp>
        <p:nvSpPr>
          <p:cNvPr id="3" name="TextBox 3"/>
          <p:cNvSpPr txBox="1"/>
          <p:nvPr/>
        </p:nvSpPr>
        <p:spPr>
          <a:xfrm>
            <a:off x="4671218" y="8791602"/>
            <a:ext cx="14705671" cy="923871"/>
          </a:xfrm>
          <a:prstGeom prst="rect">
            <a:avLst/>
          </a:prstGeom>
        </p:spPr>
        <p:txBody>
          <a:bodyPr lIns="0" tIns="0" rIns="0" bIns="0" rtlCol="0" anchor="t">
            <a:spAutoFit/>
          </a:bodyPr>
          <a:lstStyle/>
          <a:p>
            <a:pPr algn="ctr">
              <a:lnSpc>
                <a:spcPts val="3600"/>
              </a:lnSpc>
            </a:pPr>
            <a:r>
              <a:rPr lang="en-US" sz="3000" spc="60">
                <a:solidFill>
                  <a:srgbClr val="5D7963"/>
                </a:solidFill>
                <a:latin typeface="Aileron Heavy"/>
              </a:rPr>
              <a:t>Figure 3. Fishbone Diagram </a:t>
            </a:r>
          </a:p>
          <a:p>
            <a:pPr algn="ctr">
              <a:lnSpc>
                <a:spcPts val="3600"/>
              </a:lnSpc>
              <a:spcBef>
                <a:spcPct val="0"/>
              </a:spcBef>
            </a:pPr>
            <a:endParaRPr lang="en-US" sz="3000" spc="60">
              <a:solidFill>
                <a:srgbClr val="5D7963"/>
              </a:solidFill>
              <a:latin typeface="Aileron Heavy"/>
            </a:endParaRPr>
          </a:p>
        </p:txBody>
      </p:sp>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40"/>
            <a:ext cx="5518431" cy="1841370"/>
            <a:chOff x="0" y="0"/>
            <a:chExt cx="7357908" cy="2455161"/>
          </a:xfrm>
        </p:grpSpPr>
        <p:sp>
          <p:nvSpPr>
            <p:cNvPr id="6" name="AutoShape 6"/>
            <p:cNvSpPr/>
            <p:nvPr/>
          </p:nvSpPr>
          <p:spPr>
            <a:xfrm>
              <a:off x="0" y="0"/>
              <a:ext cx="7357908" cy="2455161"/>
            </a:xfrm>
            <a:prstGeom prst="rect">
              <a:avLst/>
            </a:prstGeom>
            <a:solidFill>
              <a:srgbClr val="5D7963"/>
            </a:solidFill>
          </p:spPr>
        </p:sp>
        <p:sp>
          <p:nvSpPr>
            <p:cNvPr id="7" name="TextBox 7"/>
            <p:cNvSpPr txBox="1"/>
            <p:nvPr/>
          </p:nvSpPr>
          <p:spPr>
            <a:xfrm>
              <a:off x="523823" y="608491"/>
              <a:ext cx="6310263" cy="1228653"/>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 REQUIREMENTS SPECIFICATION</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531837" y="1275647"/>
            <a:ext cx="12009688" cy="6985951"/>
          </a:xfrm>
          <a:prstGeom prst="rect">
            <a:avLst/>
          </a:prstGeom>
        </p:spPr>
      </p:pic>
      <p:sp>
        <p:nvSpPr>
          <p:cNvPr id="3" name="TextBox 3"/>
          <p:cNvSpPr txBox="1"/>
          <p:nvPr/>
        </p:nvSpPr>
        <p:spPr>
          <a:xfrm>
            <a:off x="4671218" y="8458227"/>
            <a:ext cx="14705671" cy="923871"/>
          </a:xfrm>
          <a:prstGeom prst="rect">
            <a:avLst/>
          </a:prstGeom>
        </p:spPr>
        <p:txBody>
          <a:bodyPr lIns="0" tIns="0" rIns="0" bIns="0" rtlCol="0" anchor="t">
            <a:spAutoFit/>
          </a:bodyPr>
          <a:lstStyle/>
          <a:p>
            <a:pPr algn="ctr">
              <a:lnSpc>
                <a:spcPts val="3600"/>
              </a:lnSpc>
            </a:pPr>
            <a:r>
              <a:rPr lang="en-US" sz="3000" spc="60">
                <a:solidFill>
                  <a:srgbClr val="5D7963"/>
                </a:solidFill>
                <a:latin typeface="Aileron Heavy"/>
              </a:rPr>
              <a:t>Figure 4. Function Decomposition Diagram</a:t>
            </a:r>
          </a:p>
          <a:p>
            <a:pPr algn="ctr">
              <a:lnSpc>
                <a:spcPts val="3600"/>
              </a:lnSpc>
              <a:spcBef>
                <a:spcPct val="0"/>
              </a:spcBef>
            </a:pPr>
            <a:endParaRPr lang="en-US" sz="3000" spc="60">
              <a:solidFill>
                <a:srgbClr val="5D7963"/>
              </a:solidFill>
              <a:latin typeface="Aileron Heavy"/>
            </a:endParaRPr>
          </a:p>
        </p:txBody>
      </p:sp>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40"/>
            <a:ext cx="5518431" cy="1841370"/>
            <a:chOff x="0" y="0"/>
            <a:chExt cx="7357908" cy="2455161"/>
          </a:xfrm>
        </p:grpSpPr>
        <p:sp>
          <p:nvSpPr>
            <p:cNvPr id="6" name="AutoShape 6"/>
            <p:cNvSpPr/>
            <p:nvPr/>
          </p:nvSpPr>
          <p:spPr>
            <a:xfrm>
              <a:off x="0" y="0"/>
              <a:ext cx="7357908" cy="2455161"/>
            </a:xfrm>
            <a:prstGeom prst="rect">
              <a:avLst/>
            </a:prstGeom>
            <a:solidFill>
              <a:srgbClr val="5D7963"/>
            </a:solidFill>
          </p:spPr>
        </p:sp>
        <p:sp>
          <p:nvSpPr>
            <p:cNvPr id="7" name="TextBox 7"/>
            <p:cNvSpPr txBox="1"/>
            <p:nvPr/>
          </p:nvSpPr>
          <p:spPr>
            <a:xfrm>
              <a:off x="523823" y="608491"/>
              <a:ext cx="6310263" cy="1228653"/>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 REQUIREMENTS SPECIFICATION</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9639300"/>
        </p:xfrm>
        <a:graphic>
          <a:graphicData uri="http://schemas.openxmlformats.org/drawingml/2006/table">
            <a:tbl>
              <a:tblPr/>
              <a:tblGrid>
                <a:gridCol w="11531621">
                  <a:extLst>
                    <a:ext uri="{9D8B030D-6E8A-4147-A177-3AD203B41FA5}">
                      <a16:colId xmlns:a16="http://schemas.microsoft.com/office/drawing/2014/main" val="20000"/>
                    </a:ext>
                  </a:extLst>
                </a:gridCol>
              </a:tblGrid>
              <a:tr h="9639300">
                <a:tc>
                  <a:txBody>
                    <a:bodyPr/>
                    <a:lstStyle/>
                    <a:p>
                      <a:pPr algn="l">
                        <a:defRPr/>
                      </a:pPr>
                      <a:r>
                        <a:rPr lang="en-US"/>
                        <a:t>Capability Checking (Hardware and Software)</a:t>
                      </a:r>
                    </a:p>
                    <a:p>
                      <a:r>
                        <a:rPr lang="en-US"/>
                        <a:t>The software in this study is a computer-based application that can be installed in any computer with Microsoft Operating System with a Windows version 7,8 and 10. The software can be runnable even without internet connection as long as all the needed software dependencies of the program is also installed in the computer. This system will need a third-party web cam or camera with a minimum of 720p resolution that will be used for capturing the input data.</a:t>
                      </a:r>
                    </a:p>
                    <a:p>
                      <a:endParaRPr lang="en-US"/>
                    </a:p>
                    <a:p>
                      <a:r>
                        <a:rPr lang="en-US"/>
                        <a:t>Relevance of Technology </a:t>
                      </a:r>
                    </a:p>
                    <a:p>
                      <a:r>
                        <a:rPr lang="en-US">
                          <a:solidFill>
                            <a:srgbClr val="5D7963"/>
                          </a:solidFill>
                          <a:latin typeface="Aileron Regular"/>
                        </a:rPr>
                        <a:t>A computer is the most needed technology we can use in this system because this will be deployed in a computer-based application. Hence, all operations should be mainly done in the computer. Third party cameras or web cams can be used to capture high-definition images that we can use as our input data to the system so that we can generate a more accurate result. </a:t>
                      </a:r>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535147" y="4232340"/>
            <a:ext cx="5518431" cy="1841370"/>
            <a:chOff x="0" y="0"/>
            <a:chExt cx="7357908" cy="2455161"/>
          </a:xfrm>
        </p:grpSpPr>
        <p:sp>
          <p:nvSpPr>
            <p:cNvPr id="5" name="AutoShape 5"/>
            <p:cNvSpPr/>
            <p:nvPr/>
          </p:nvSpPr>
          <p:spPr>
            <a:xfrm>
              <a:off x="0" y="0"/>
              <a:ext cx="7357908" cy="2455161"/>
            </a:xfrm>
            <a:prstGeom prst="rect">
              <a:avLst/>
            </a:prstGeom>
            <a:solidFill>
              <a:srgbClr val="5D7963"/>
            </a:solidFill>
          </p:spPr>
        </p:sp>
        <p:sp>
          <p:nvSpPr>
            <p:cNvPr id="6" name="TextBox 6"/>
            <p:cNvSpPr txBox="1"/>
            <p:nvPr/>
          </p:nvSpPr>
          <p:spPr>
            <a:xfrm>
              <a:off x="523823" y="608491"/>
              <a:ext cx="6310263" cy="1228653"/>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4.1.2 TECHNICAL FEASIBILITY</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300525" y="1675782"/>
            <a:ext cx="11205722" cy="5677566"/>
          </a:xfrm>
          <a:prstGeom prst="rect">
            <a:avLst/>
          </a:prstGeom>
        </p:spPr>
      </p:pic>
      <p:sp>
        <p:nvSpPr>
          <p:cNvPr id="3" name="TextBox 3"/>
          <p:cNvSpPr txBox="1"/>
          <p:nvPr/>
        </p:nvSpPr>
        <p:spPr>
          <a:xfrm>
            <a:off x="4550550" y="7823221"/>
            <a:ext cx="14705671" cy="466698"/>
          </a:xfrm>
          <a:prstGeom prst="rect">
            <a:avLst/>
          </a:prstGeom>
        </p:spPr>
        <p:txBody>
          <a:bodyPr lIns="0" tIns="0" rIns="0" bIns="0" rtlCol="0" anchor="t">
            <a:spAutoFit/>
          </a:bodyPr>
          <a:lstStyle/>
          <a:p>
            <a:pPr algn="ctr">
              <a:lnSpc>
                <a:spcPts val="3600"/>
              </a:lnSpc>
              <a:spcBef>
                <a:spcPct val="0"/>
              </a:spcBef>
            </a:pPr>
            <a:r>
              <a:rPr lang="en-US" sz="3000" spc="60">
                <a:solidFill>
                  <a:srgbClr val="5D7963"/>
                </a:solidFill>
                <a:latin typeface="Aileron Heavy"/>
              </a:rPr>
              <a:t>Figure 5. Gantt Chart</a:t>
            </a:r>
          </a:p>
        </p:txBody>
      </p:sp>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40"/>
            <a:ext cx="5518431" cy="1841370"/>
            <a:chOff x="0" y="0"/>
            <a:chExt cx="7357908" cy="2455161"/>
          </a:xfrm>
        </p:grpSpPr>
        <p:sp>
          <p:nvSpPr>
            <p:cNvPr id="6" name="AutoShape 6"/>
            <p:cNvSpPr/>
            <p:nvPr/>
          </p:nvSpPr>
          <p:spPr>
            <a:xfrm>
              <a:off x="0" y="0"/>
              <a:ext cx="7357908" cy="2455161"/>
            </a:xfrm>
            <a:prstGeom prst="rect">
              <a:avLst/>
            </a:prstGeom>
            <a:solidFill>
              <a:srgbClr val="5D7963"/>
            </a:solidFill>
          </p:spPr>
        </p:sp>
        <p:sp>
          <p:nvSpPr>
            <p:cNvPr id="7" name="TextBox 7"/>
            <p:cNvSpPr txBox="1"/>
            <p:nvPr/>
          </p:nvSpPr>
          <p:spPr>
            <a:xfrm>
              <a:off x="523823" y="608491"/>
              <a:ext cx="6310263" cy="1228653"/>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4.1.3 SCHEDULE FEASIBILITY</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9639300"/>
        </p:xfrm>
        <a:graphic>
          <a:graphicData uri="http://schemas.openxmlformats.org/drawingml/2006/table">
            <a:tbl>
              <a:tblPr/>
              <a:tblGrid>
                <a:gridCol w="11531621">
                  <a:extLst>
                    <a:ext uri="{9D8B030D-6E8A-4147-A177-3AD203B41FA5}">
                      <a16:colId xmlns:a16="http://schemas.microsoft.com/office/drawing/2014/main" val="20000"/>
                    </a:ext>
                  </a:extLst>
                </a:gridCol>
              </a:tblGrid>
              <a:tr h="9639300">
                <a:tc>
                  <a:txBody>
                    <a:bodyPr/>
                    <a:lstStyle/>
                    <a:p>
                      <a:pPr algn="l">
                        <a:defRPr/>
                      </a:pPr>
                      <a:r>
                        <a:rPr lang="en-US"/>
                        <a:t>Capability Checking (Hardware and Software)</a:t>
                      </a:r>
                    </a:p>
                    <a:p>
                      <a:r>
                        <a:rPr lang="en-US"/>
                        <a:t>The software in this study is a computer-based application that can be installed in any computer with Microsoft Operating System with a Windows version 7,8 and 10. The software can be runnable even without internet connection as long as all the needed software dependencies of the program is also installed in the computer. This system will need a third-party web cam or camera with a minimum of 720p resolution that will be used for capturing the input data.</a:t>
                      </a:r>
                    </a:p>
                    <a:p>
                      <a:endParaRPr lang="en-US"/>
                    </a:p>
                    <a:p>
                      <a:r>
                        <a:rPr lang="en-US"/>
                        <a:t>Relevance of Technology </a:t>
                      </a:r>
                    </a:p>
                    <a:p>
                      <a:r>
                        <a:rPr lang="en-US">
                          <a:solidFill>
                            <a:srgbClr val="5D7963"/>
                          </a:solidFill>
                          <a:latin typeface="Aileron Regular"/>
                        </a:rPr>
                        <a:t>A computer is the most needed technology we can use in this system because this will be deployed in a computer-based application. Hence, all operations should be mainly done in the computer. Third party cameras or web cams can be used to capture high-definition images that we can use as our input data to the system so that we can generate a more accurate result. </a:t>
                      </a:r>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535147" y="4232340"/>
            <a:ext cx="5518431" cy="1841370"/>
            <a:chOff x="0" y="0"/>
            <a:chExt cx="7357908" cy="2455161"/>
          </a:xfrm>
        </p:grpSpPr>
        <p:sp>
          <p:nvSpPr>
            <p:cNvPr id="5" name="AutoShape 5"/>
            <p:cNvSpPr/>
            <p:nvPr/>
          </p:nvSpPr>
          <p:spPr>
            <a:xfrm>
              <a:off x="0" y="0"/>
              <a:ext cx="7357908" cy="2455161"/>
            </a:xfrm>
            <a:prstGeom prst="rect">
              <a:avLst/>
            </a:prstGeom>
            <a:solidFill>
              <a:srgbClr val="5D7963"/>
            </a:solidFill>
          </p:spPr>
        </p:sp>
        <p:sp>
          <p:nvSpPr>
            <p:cNvPr id="6" name="TextBox 6"/>
            <p:cNvSpPr txBox="1"/>
            <p:nvPr/>
          </p:nvSpPr>
          <p:spPr>
            <a:xfrm>
              <a:off x="523823" y="608491"/>
              <a:ext cx="6310263" cy="1228653"/>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4.1.2 TECHNICAL FEASIBILITY</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21" r="2843" b="1421"/>
          <a:stretch>
            <a:fillRect/>
          </a:stretch>
        </p:blipFill>
        <p:spPr>
          <a:xfrm>
            <a:off x="6361608" y="2276434"/>
            <a:ext cx="11338796" cy="5753182"/>
          </a:xfrm>
          <a:prstGeom prst="rect">
            <a:avLst/>
          </a:prstGeom>
        </p:spPr>
      </p:pic>
      <p:pic>
        <p:nvPicPr>
          <p:cNvPr id="3" name="Picture 3"/>
          <p:cNvPicPr>
            <a:picLocks noChangeAspect="1"/>
          </p:cNvPicPr>
          <p:nvPr/>
        </p:nvPicPr>
        <p:blipFill>
          <a:blip r:embed="rId3"/>
          <a:srcRect l="4314" r="61169"/>
          <a:stretch>
            <a:fillRect/>
          </a:stretch>
        </p:blipFill>
        <p:spPr>
          <a:xfrm>
            <a:off x="0" y="0"/>
            <a:ext cx="4734213" cy="10287000"/>
          </a:xfrm>
          <a:prstGeom prst="rect">
            <a:avLst/>
          </a:prstGeom>
        </p:spPr>
      </p:pic>
      <p:grpSp>
        <p:nvGrpSpPr>
          <p:cNvPr id="4" name="Group 4"/>
          <p:cNvGrpSpPr/>
          <p:nvPr/>
        </p:nvGrpSpPr>
        <p:grpSpPr>
          <a:xfrm>
            <a:off x="535147" y="4232313"/>
            <a:ext cx="5518431" cy="1841425"/>
            <a:chOff x="0" y="0"/>
            <a:chExt cx="7357908" cy="2455233"/>
          </a:xfrm>
        </p:grpSpPr>
        <p:sp>
          <p:nvSpPr>
            <p:cNvPr id="5" name="AutoShape 5"/>
            <p:cNvSpPr/>
            <p:nvPr/>
          </p:nvSpPr>
          <p:spPr>
            <a:xfrm>
              <a:off x="0" y="0"/>
              <a:ext cx="7357908" cy="2455233"/>
            </a:xfrm>
            <a:prstGeom prst="rect">
              <a:avLst/>
            </a:prstGeom>
            <a:solidFill>
              <a:srgbClr val="5D7963"/>
            </a:solidFill>
          </p:spPr>
        </p:sp>
        <p:sp>
          <p:nvSpPr>
            <p:cNvPr id="6" name="TextBox 6"/>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4.1.3 ECONOMIC FEASIBILITY</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a:stretch>
            <a:fillRect/>
          </a:stretch>
        </p:blipFill>
        <p:spPr>
          <a:xfrm>
            <a:off x="6388306" y="2707198"/>
            <a:ext cx="11285503" cy="5536284"/>
          </a:xfrm>
          <a:prstGeom prst="rect">
            <a:avLst/>
          </a:prstGeom>
        </p:spPr>
      </p:pic>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13"/>
            <a:ext cx="5518431" cy="1841425"/>
            <a:chOff x="0" y="0"/>
            <a:chExt cx="7357908" cy="2455233"/>
          </a:xfrm>
        </p:grpSpPr>
        <p:sp>
          <p:nvSpPr>
            <p:cNvPr id="6" name="AutoShape 6"/>
            <p:cNvSpPr/>
            <p:nvPr/>
          </p:nvSpPr>
          <p:spPr>
            <a:xfrm>
              <a:off x="0" y="0"/>
              <a:ext cx="7357908" cy="2455233"/>
            </a:xfrm>
            <a:prstGeom prst="rect">
              <a:avLst/>
            </a:prstGeom>
            <a:solidFill>
              <a:srgbClr val="5D7963"/>
            </a:solidFill>
          </p:spPr>
        </p:sp>
        <p:sp>
          <p:nvSpPr>
            <p:cNvPr id="7" name="TextBox 7"/>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4.1.4 COST RECOVERY SCHEME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1028700"/>
          <a:ext cx="11531621" cy="3581400"/>
        </p:xfrm>
        <a:graphic>
          <a:graphicData uri="http://schemas.openxmlformats.org/drawingml/2006/table">
            <a:tbl>
              <a:tblPr/>
              <a:tblGrid>
                <a:gridCol w="11531621">
                  <a:extLst>
                    <a:ext uri="{9D8B030D-6E8A-4147-A177-3AD203B41FA5}">
                      <a16:colId xmlns:a16="http://schemas.microsoft.com/office/drawing/2014/main" val="20000"/>
                    </a:ext>
                  </a:extLst>
                </a:gridCol>
              </a:tblGrid>
              <a:tr h="3581400">
                <a:tc>
                  <a:txBody>
                    <a:bodyPr/>
                    <a:lstStyle/>
                    <a:p>
                      <a:pPr algn="l">
                        <a:defRPr/>
                      </a:pPr>
                      <a:r>
                        <a:rPr lang="en-US">
                          <a:solidFill>
                            <a:srgbClr val="5D7963"/>
                          </a:solidFill>
                          <a:latin typeface="Aileron Regular"/>
                        </a:rPr>
                        <a:t>Corn is a tall annual cereal grass (Zea mays) that is widely grown for its large elongated ears of starchy seeds. The seeds, which are also known as corn, are used as food for humans and livestock, and as a source of biofuel and can be processed into a wide range of useful chemicals (Britannica, 2019).</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5423346"/>
          <a:ext cx="11531621" cy="3581400"/>
        </p:xfrm>
        <a:graphic>
          <a:graphicData uri="http://schemas.openxmlformats.org/drawingml/2006/table">
            <a:tbl>
              <a:tblPr/>
              <a:tblGrid>
                <a:gridCol w="11531621">
                  <a:extLst>
                    <a:ext uri="{9D8B030D-6E8A-4147-A177-3AD203B41FA5}">
                      <a16:colId xmlns:a16="http://schemas.microsoft.com/office/drawing/2014/main" val="20000"/>
                    </a:ext>
                  </a:extLst>
                </a:gridCol>
              </a:tblGrid>
              <a:tr h="3581400">
                <a:tc>
                  <a:txBody>
                    <a:bodyPr/>
                    <a:lstStyle/>
                    <a:p>
                      <a:pPr algn="l">
                        <a:defRPr/>
                      </a:pPr>
                      <a:r>
                        <a:rPr lang="en-US">
                          <a:solidFill>
                            <a:srgbClr val="5D7963"/>
                          </a:solidFill>
                          <a:latin typeface="Aileron Regular"/>
                        </a:rPr>
                        <a:t>Corn was developed over years through a selective breeding process. As of today, corn is one of the most important food crops in the world where it provides more food, energy, and carbohydrates than any other food crops. Corn was cultivated on more land area than any other commercial food crops on the planet, (Gardening Channel, 2021).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2"/>
          <a:srcRect l="4314" r="61169"/>
          <a:stretch>
            <a:fillRect/>
          </a:stretch>
        </p:blipFill>
        <p:spPr>
          <a:xfrm>
            <a:off x="0" y="0"/>
            <a:ext cx="4734213" cy="10287000"/>
          </a:xfrm>
          <a:prstGeom prst="rect">
            <a:avLst/>
          </a:prstGeom>
        </p:spPr>
      </p:pic>
      <p:grpSp>
        <p:nvGrpSpPr>
          <p:cNvPr id="5" name="Group 5"/>
          <p:cNvGrpSpPr/>
          <p:nvPr/>
        </p:nvGrpSpPr>
        <p:grpSpPr>
          <a:xfrm>
            <a:off x="535147" y="4460926"/>
            <a:ext cx="5518431" cy="1384198"/>
            <a:chOff x="0" y="0"/>
            <a:chExt cx="7357908" cy="1845597"/>
          </a:xfrm>
        </p:grpSpPr>
        <p:sp>
          <p:nvSpPr>
            <p:cNvPr id="6" name="AutoShape 6"/>
            <p:cNvSpPr/>
            <p:nvPr/>
          </p:nvSpPr>
          <p:spPr>
            <a:xfrm>
              <a:off x="0" y="0"/>
              <a:ext cx="7357908" cy="1845597"/>
            </a:xfrm>
            <a:prstGeom prst="rect">
              <a:avLst/>
            </a:prstGeom>
            <a:solidFill>
              <a:srgbClr val="5D7963"/>
            </a:solidFill>
          </p:spPr>
        </p:sp>
        <p:sp>
          <p:nvSpPr>
            <p:cNvPr id="7" name="TextBox 7"/>
            <p:cNvSpPr txBox="1"/>
            <p:nvPr/>
          </p:nvSpPr>
          <p:spPr>
            <a:xfrm>
              <a:off x="523823" y="608491"/>
              <a:ext cx="6310263" cy="619089"/>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1.1 PROJECT CONTENT</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a:stretch>
            <a:fillRect/>
          </a:stretch>
        </p:blipFill>
        <p:spPr>
          <a:xfrm>
            <a:off x="7406886" y="2526378"/>
            <a:ext cx="9248342" cy="5234244"/>
          </a:xfrm>
          <a:prstGeom prst="rect">
            <a:avLst/>
          </a:prstGeom>
        </p:spPr>
      </p:pic>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13"/>
            <a:ext cx="5518431" cy="1841425"/>
            <a:chOff x="0" y="0"/>
            <a:chExt cx="7357908" cy="2455233"/>
          </a:xfrm>
        </p:grpSpPr>
        <p:sp>
          <p:nvSpPr>
            <p:cNvPr id="6" name="AutoShape 6"/>
            <p:cNvSpPr/>
            <p:nvPr/>
          </p:nvSpPr>
          <p:spPr>
            <a:xfrm>
              <a:off x="0" y="0"/>
              <a:ext cx="7357908" cy="2455233"/>
            </a:xfrm>
            <a:prstGeom prst="rect">
              <a:avLst/>
            </a:prstGeom>
            <a:solidFill>
              <a:srgbClr val="5D7963"/>
            </a:solidFill>
          </p:spPr>
        </p:sp>
        <p:sp>
          <p:nvSpPr>
            <p:cNvPr id="7" name="TextBox 7"/>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4.1.5 REQUIREMENTS MODELING</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a:stretch>
            <a:fillRect/>
          </a:stretch>
        </p:blipFill>
        <p:spPr>
          <a:xfrm>
            <a:off x="6875746" y="2259316"/>
            <a:ext cx="9728392" cy="6387699"/>
          </a:xfrm>
          <a:prstGeom prst="rect">
            <a:avLst/>
          </a:prstGeom>
        </p:spPr>
      </p:pic>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13"/>
            <a:ext cx="5518431" cy="1841425"/>
            <a:chOff x="0" y="0"/>
            <a:chExt cx="7357908" cy="2455233"/>
          </a:xfrm>
        </p:grpSpPr>
        <p:sp>
          <p:nvSpPr>
            <p:cNvPr id="6" name="AutoShape 6"/>
            <p:cNvSpPr/>
            <p:nvPr/>
          </p:nvSpPr>
          <p:spPr>
            <a:xfrm>
              <a:off x="0" y="0"/>
              <a:ext cx="7357908" cy="2455233"/>
            </a:xfrm>
            <a:prstGeom prst="rect">
              <a:avLst/>
            </a:prstGeom>
            <a:solidFill>
              <a:srgbClr val="5D7963"/>
            </a:solidFill>
          </p:spPr>
        </p:sp>
        <p:sp>
          <p:nvSpPr>
            <p:cNvPr id="7" name="TextBox 7"/>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4.1.6 USE CASE DIAGRAM</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a:stretch>
            <a:fillRect/>
          </a:stretch>
        </p:blipFill>
        <p:spPr>
          <a:xfrm>
            <a:off x="7392059" y="2259316"/>
            <a:ext cx="9612286" cy="6408190"/>
          </a:xfrm>
          <a:prstGeom prst="rect">
            <a:avLst/>
          </a:prstGeom>
        </p:spPr>
      </p:pic>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13"/>
            <a:ext cx="5518431" cy="1841425"/>
            <a:chOff x="0" y="0"/>
            <a:chExt cx="7357908" cy="2455233"/>
          </a:xfrm>
        </p:grpSpPr>
        <p:sp>
          <p:nvSpPr>
            <p:cNvPr id="6" name="AutoShape 6"/>
            <p:cNvSpPr/>
            <p:nvPr/>
          </p:nvSpPr>
          <p:spPr>
            <a:xfrm>
              <a:off x="0" y="0"/>
              <a:ext cx="7357908" cy="2455233"/>
            </a:xfrm>
            <a:prstGeom prst="rect">
              <a:avLst/>
            </a:prstGeom>
            <a:solidFill>
              <a:srgbClr val="5D7963"/>
            </a:solidFill>
          </p:spPr>
        </p:sp>
        <p:sp>
          <p:nvSpPr>
            <p:cNvPr id="7" name="TextBox 7"/>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4.1.8 USER SEQUENCE DIAGRAM</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a:stretch>
            <a:fillRect/>
          </a:stretch>
        </p:blipFill>
        <p:spPr>
          <a:xfrm>
            <a:off x="6926716" y="2535447"/>
            <a:ext cx="10208683" cy="6085599"/>
          </a:xfrm>
          <a:prstGeom prst="rect">
            <a:avLst/>
          </a:prstGeom>
        </p:spPr>
      </p:pic>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13"/>
            <a:ext cx="5518431" cy="1841425"/>
            <a:chOff x="0" y="0"/>
            <a:chExt cx="7357908" cy="2455233"/>
          </a:xfrm>
        </p:grpSpPr>
        <p:sp>
          <p:nvSpPr>
            <p:cNvPr id="6" name="AutoShape 6"/>
            <p:cNvSpPr/>
            <p:nvPr/>
          </p:nvSpPr>
          <p:spPr>
            <a:xfrm>
              <a:off x="0" y="0"/>
              <a:ext cx="7357908" cy="2455233"/>
            </a:xfrm>
            <a:prstGeom prst="rect">
              <a:avLst/>
            </a:prstGeom>
            <a:solidFill>
              <a:srgbClr val="5D7963"/>
            </a:solidFill>
          </p:spPr>
        </p:sp>
        <p:sp>
          <p:nvSpPr>
            <p:cNvPr id="7" name="TextBox 7"/>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4.1.9 ADMIN SEQUENCE DIAGRAM</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a:stretch>
            <a:fillRect/>
          </a:stretch>
        </p:blipFill>
        <p:spPr>
          <a:xfrm>
            <a:off x="7288059" y="2259316"/>
            <a:ext cx="9165665" cy="6734991"/>
          </a:xfrm>
          <a:prstGeom prst="rect">
            <a:avLst/>
          </a:prstGeom>
        </p:spPr>
      </p:pic>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13"/>
            <a:ext cx="5518431" cy="1841425"/>
            <a:chOff x="0" y="0"/>
            <a:chExt cx="7357908" cy="2455233"/>
          </a:xfrm>
        </p:grpSpPr>
        <p:sp>
          <p:nvSpPr>
            <p:cNvPr id="6" name="AutoShape 6"/>
            <p:cNvSpPr/>
            <p:nvPr/>
          </p:nvSpPr>
          <p:spPr>
            <a:xfrm>
              <a:off x="0" y="0"/>
              <a:ext cx="7357908" cy="2455233"/>
            </a:xfrm>
            <a:prstGeom prst="rect">
              <a:avLst/>
            </a:prstGeom>
            <a:solidFill>
              <a:srgbClr val="5D7963"/>
            </a:solidFill>
          </p:spPr>
        </p:sp>
        <p:sp>
          <p:nvSpPr>
            <p:cNvPr id="7" name="TextBox 7"/>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4.1.10 USER ACTIVITY DIAGRAM</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a:stretch>
            <a:fillRect/>
          </a:stretch>
        </p:blipFill>
        <p:spPr>
          <a:xfrm>
            <a:off x="6841787" y="2259316"/>
            <a:ext cx="9964583" cy="6542555"/>
          </a:xfrm>
          <a:prstGeom prst="rect">
            <a:avLst/>
          </a:prstGeom>
        </p:spPr>
      </p:pic>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13"/>
            <a:ext cx="5518431" cy="1841425"/>
            <a:chOff x="0" y="0"/>
            <a:chExt cx="7357908" cy="2455233"/>
          </a:xfrm>
        </p:grpSpPr>
        <p:sp>
          <p:nvSpPr>
            <p:cNvPr id="6" name="AutoShape 6"/>
            <p:cNvSpPr/>
            <p:nvPr/>
          </p:nvSpPr>
          <p:spPr>
            <a:xfrm>
              <a:off x="0" y="0"/>
              <a:ext cx="7357908" cy="2455233"/>
            </a:xfrm>
            <a:prstGeom prst="rect">
              <a:avLst/>
            </a:prstGeom>
            <a:solidFill>
              <a:srgbClr val="5D7963"/>
            </a:solidFill>
          </p:spPr>
        </p:sp>
        <p:sp>
          <p:nvSpPr>
            <p:cNvPr id="7" name="TextBox 7"/>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4.1.11 ADMIN ACTIVITY DIAGRAM</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a:stretch>
            <a:fillRect/>
          </a:stretch>
        </p:blipFill>
        <p:spPr>
          <a:xfrm>
            <a:off x="6577007" y="1028700"/>
            <a:ext cx="10816046" cy="8229600"/>
          </a:xfrm>
          <a:prstGeom prst="rect">
            <a:avLst/>
          </a:prstGeom>
        </p:spPr>
      </p:pic>
      <p:pic>
        <p:nvPicPr>
          <p:cNvPr id="4" name="Picture 4"/>
          <p:cNvPicPr>
            <a:picLocks noChangeAspect="1"/>
          </p:cNvPicPr>
          <p:nvPr/>
        </p:nvPicPr>
        <p:blipFill>
          <a:blip r:embed="rId3"/>
          <a:srcRect l="4314" r="61169"/>
          <a:stretch>
            <a:fillRect/>
          </a:stretch>
        </p:blipFill>
        <p:spPr>
          <a:xfrm>
            <a:off x="0" y="0"/>
            <a:ext cx="4734213" cy="10287000"/>
          </a:xfrm>
          <a:prstGeom prst="rect">
            <a:avLst/>
          </a:prstGeom>
        </p:spPr>
      </p:pic>
      <p:grpSp>
        <p:nvGrpSpPr>
          <p:cNvPr id="5" name="Group 5"/>
          <p:cNvGrpSpPr/>
          <p:nvPr/>
        </p:nvGrpSpPr>
        <p:grpSpPr>
          <a:xfrm>
            <a:off x="535147" y="4232313"/>
            <a:ext cx="5518431" cy="1841425"/>
            <a:chOff x="0" y="0"/>
            <a:chExt cx="7357908" cy="2455233"/>
          </a:xfrm>
        </p:grpSpPr>
        <p:sp>
          <p:nvSpPr>
            <p:cNvPr id="6" name="AutoShape 6"/>
            <p:cNvSpPr/>
            <p:nvPr/>
          </p:nvSpPr>
          <p:spPr>
            <a:xfrm>
              <a:off x="0" y="0"/>
              <a:ext cx="7357908" cy="2455233"/>
            </a:xfrm>
            <a:prstGeom prst="rect">
              <a:avLst/>
            </a:prstGeom>
            <a:solidFill>
              <a:srgbClr val="5D7963"/>
            </a:solidFill>
          </p:spPr>
        </p:sp>
        <p:sp>
          <p:nvSpPr>
            <p:cNvPr id="7" name="TextBox 7"/>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4.1.12 RISK ASSESMENT ANALYSIS</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1291583"/>
            <a:ext cx="5518431" cy="1841425"/>
            <a:chOff x="0" y="0"/>
            <a:chExt cx="7357908" cy="2455233"/>
          </a:xfrm>
        </p:grpSpPr>
        <p:sp>
          <p:nvSpPr>
            <p:cNvPr id="4" name="AutoShape 4"/>
            <p:cNvSpPr/>
            <p:nvPr/>
          </p:nvSpPr>
          <p:spPr>
            <a:xfrm>
              <a:off x="0" y="0"/>
              <a:ext cx="7357908" cy="2455233"/>
            </a:xfrm>
            <a:prstGeom prst="rect">
              <a:avLst/>
            </a:prstGeom>
            <a:solidFill>
              <a:srgbClr val="5D7963"/>
            </a:solidFill>
          </p:spPr>
        </p:sp>
        <p:sp>
          <p:nvSpPr>
            <p:cNvPr id="5" name="TextBox 5"/>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OUTPUT USER INTERFACE DESIGN </a:t>
              </a:r>
            </a:p>
          </p:txBody>
        </p:sp>
      </p:grpSp>
      <p:graphicFrame>
        <p:nvGraphicFramePr>
          <p:cNvPr id="6" name="Table 6"/>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7" name="Group 7"/>
          <p:cNvGrpSpPr/>
          <p:nvPr/>
        </p:nvGrpSpPr>
        <p:grpSpPr>
          <a:xfrm>
            <a:off x="535147" y="6887031"/>
            <a:ext cx="5518431" cy="1841425"/>
            <a:chOff x="0" y="0"/>
            <a:chExt cx="7357908" cy="2455233"/>
          </a:xfrm>
        </p:grpSpPr>
        <p:sp>
          <p:nvSpPr>
            <p:cNvPr id="8" name="AutoShape 8"/>
            <p:cNvSpPr/>
            <p:nvPr/>
          </p:nvSpPr>
          <p:spPr>
            <a:xfrm>
              <a:off x="0" y="0"/>
              <a:ext cx="7357908" cy="2455233"/>
            </a:xfrm>
            <a:prstGeom prst="rect">
              <a:avLst/>
            </a:prstGeom>
            <a:solidFill>
              <a:srgbClr val="5D7963"/>
            </a:solidFill>
          </p:spPr>
        </p:sp>
        <p:sp>
          <p:nvSpPr>
            <p:cNvPr id="9" name="TextBox 9"/>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TRAINING MODEL PAGE</a:t>
              </a:r>
            </a:p>
          </p:txBody>
        </p:sp>
      </p:grpSp>
      <p:pic>
        <p:nvPicPr>
          <p:cNvPr id="10" name="Picture 10"/>
          <p:cNvPicPr>
            <a:picLocks noChangeAspect="1"/>
          </p:cNvPicPr>
          <p:nvPr/>
        </p:nvPicPr>
        <p:blipFill>
          <a:blip r:embed="rId3"/>
          <a:srcRect/>
          <a:stretch>
            <a:fillRect/>
          </a:stretch>
        </p:blipFill>
        <p:spPr>
          <a:xfrm>
            <a:off x="6769583" y="772280"/>
            <a:ext cx="11027285" cy="2880031"/>
          </a:xfrm>
          <a:prstGeom prst="rect">
            <a:avLst/>
          </a:prstGeom>
        </p:spPr>
      </p:pic>
      <p:pic>
        <p:nvPicPr>
          <p:cNvPr id="11" name="Picture 11"/>
          <p:cNvPicPr>
            <a:picLocks noChangeAspect="1"/>
          </p:cNvPicPr>
          <p:nvPr/>
        </p:nvPicPr>
        <p:blipFill>
          <a:blip r:embed="rId4"/>
          <a:srcRect/>
          <a:stretch>
            <a:fillRect/>
          </a:stretch>
        </p:blipFill>
        <p:spPr>
          <a:xfrm>
            <a:off x="6656282" y="6158936"/>
            <a:ext cx="11140586" cy="329761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1520183"/>
            <a:ext cx="5518431" cy="1384225"/>
            <a:chOff x="0" y="0"/>
            <a:chExt cx="7357908" cy="1845633"/>
          </a:xfrm>
        </p:grpSpPr>
        <p:sp>
          <p:nvSpPr>
            <p:cNvPr id="4" name="AutoShape 4"/>
            <p:cNvSpPr/>
            <p:nvPr/>
          </p:nvSpPr>
          <p:spPr>
            <a:xfrm>
              <a:off x="0" y="0"/>
              <a:ext cx="7357908" cy="1845633"/>
            </a:xfrm>
            <a:prstGeom prst="rect">
              <a:avLst/>
            </a:prstGeom>
            <a:solidFill>
              <a:srgbClr val="5D7963"/>
            </a:solidFill>
          </p:spPr>
        </p:sp>
        <p:sp>
          <p:nvSpPr>
            <p:cNvPr id="5" name="TextBox 5"/>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HOME PAGE</a:t>
              </a:r>
            </a:p>
          </p:txBody>
        </p:sp>
      </p:grpSp>
      <p:graphicFrame>
        <p:nvGraphicFramePr>
          <p:cNvPr id="6" name="Table 6"/>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7" name="Group 7"/>
          <p:cNvGrpSpPr/>
          <p:nvPr/>
        </p:nvGrpSpPr>
        <p:grpSpPr>
          <a:xfrm>
            <a:off x="535147" y="7115631"/>
            <a:ext cx="5518431" cy="1384225"/>
            <a:chOff x="0" y="0"/>
            <a:chExt cx="7357908" cy="1845633"/>
          </a:xfrm>
        </p:grpSpPr>
        <p:sp>
          <p:nvSpPr>
            <p:cNvPr id="8" name="AutoShape 8"/>
            <p:cNvSpPr/>
            <p:nvPr/>
          </p:nvSpPr>
          <p:spPr>
            <a:xfrm>
              <a:off x="0" y="0"/>
              <a:ext cx="7357908" cy="1845633"/>
            </a:xfrm>
            <a:prstGeom prst="rect">
              <a:avLst/>
            </a:prstGeom>
            <a:solidFill>
              <a:srgbClr val="5D7963"/>
            </a:solidFill>
          </p:spPr>
        </p:sp>
        <p:sp>
          <p:nvSpPr>
            <p:cNvPr id="9" name="TextBox 9"/>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PREDICTION PAGE</a:t>
              </a:r>
            </a:p>
          </p:txBody>
        </p:sp>
      </p:grpSp>
      <p:pic>
        <p:nvPicPr>
          <p:cNvPr id="10" name="Picture 10"/>
          <p:cNvPicPr>
            <a:picLocks noChangeAspect="1"/>
          </p:cNvPicPr>
          <p:nvPr/>
        </p:nvPicPr>
        <p:blipFill>
          <a:blip r:embed="rId3"/>
          <a:srcRect/>
          <a:stretch>
            <a:fillRect/>
          </a:stretch>
        </p:blipFill>
        <p:spPr>
          <a:xfrm>
            <a:off x="7716349" y="1520183"/>
            <a:ext cx="9228040" cy="74344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746816" y="1567204"/>
            <a:ext cx="5518431" cy="1384225"/>
            <a:chOff x="0" y="0"/>
            <a:chExt cx="7357908" cy="1845633"/>
          </a:xfrm>
        </p:grpSpPr>
        <p:sp>
          <p:nvSpPr>
            <p:cNvPr id="5" name="AutoShape 5"/>
            <p:cNvSpPr/>
            <p:nvPr/>
          </p:nvSpPr>
          <p:spPr>
            <a:xfrm>
              <a:off x="0" y="0"/>
              <a:ext cx="7357908" cy="1845633"/>
            </a:xfrm>
            <a:prstGeom prst="rect">
              <a:avLst/>
            </a:prstGeom>
            <a:solidFill>
              <a:srgbClr val="5D7963"/>
            </a:solidFill>
          </p:spPr>
        </p:sp>
        <p:sp>
          <p:nvSpPr>
            <p:cNvPr id="6" name="TextBox 6"/>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PREDICTION PAGE</a:t>
              </a:r>
            </a:p>
          </p:txBody>
        </p:sp>
      </p:grpSp>
      <p:pic>
        <p:nvPicPr>
          <p:cNvPr id="7" name="Picture 7"/>
          <p:cNvPicPr>
            <a:picLocks noChangeAspect="1"/>
          </p:cNvPicPr>
          <p:nvPr/>
        </p:nvPicPr>
        <p:blipFill>
          <a:blip r:embed="rId3"/>
          <a:srcRect/>
          <a:stretch>
            <a:fillRect/>
          </a:stretch>
        </p:blipFill>
        <p:spPr>
          <a:xfrm>
            <a:off x="8071246" y="1028700"/>
            <a:ext cx="8562703" cy="84041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1028700"/>
          <a:ext cx="11531621" cy="4114800"/>
        </p:xfrm>
        <a:graphic>
          <a:graphicData uri="http://schemas.openxmlformats.org/drawingml/2006/table">
            <a:tbl>
              <a:tblPr/>
              <a:tblGrid>
                <a:gridCol w="11531621">
                  <a:extLst>
                    <a:ext uri="{9D8B030D-6E8A-4147-A177-3AD203B41FA5}">
                      <a16:colId xmlns:a16="http://schemas.microsoft.com/office/drawing/2014/main" val="20000"/>
                    </a:ext>
                  </a:extLst>
                </a:gridCol>
              </a:tblGrid>
              <a:tr h="4114800">
                <a:tc>
                  <a:txBody>
                    <a:bodyPr/>
                    <a:lstStyle/>
                    <a:p>
                      <a:pPr algn="l">
                        <a:defRPr/>
                      </a:pPr>
                      <a:r>
                        <a:rPr lang="en-US">
                          <a:solidFill>
                            <a:srgbClr val="5D7963"/>
                          </a:solidFill>
                          <a:latin typeface="Aileron Regular"/>
                        </a:rPr>
                        <a:t>According to Statista Research Department in the Philippines, corn production was based on the landscape and topography of an area. In 2020, maize production of the Philippines was 8,368 tons. Maize production in the Philippines increased from 2,013 tons in 1971 to 8,368 tons in 2020 growing at an average annual rate of 3.41% (Knoema, 2021).</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5423346"/>
          <a:ext cx="11531621" cy="3048000"/>
        </p:xfrm>
        <a:graphic>
          <a:graphicData uri="http://schemas.openxmlformats.org/drawingml/2006/table">
            <a:tbl>
              <a:tblPr/>
              <a:tblGrid>
                <a:gridCol w="11531621">
                  <a:extLst>
                    <a:ext uri="{9D8B030D-6E8A-4147-A177-3AD203B41FA5}">
                      <a16:colId xmlns:a16="http://schemas.microsoft.com/office/drawing/2014/main" val="20000"/>
                    </a:ext>
                  </a:extLst>
                </a:gridCol>
              </a:tblGrid>
              <a:tr h="3048000">
                <a:tc>
                  <a:txBody>
                    <a:bodyPr/>
                    <a:lstStyle/>
                    <a:p>
                      <a:pPr algn="l">
                        <a:defRPr/>
                      </a:pPr>
                      <a:r>
                        <a:rPr lang="en-US">
                          <a:solidFill>
                            <a:srgbClr val="5D7963"/>
                          </a:solidFill>
                          <a:latin typeface="Aileron Regular"/>
                        </a:rPr>
                        <a:t>The Agriculture Sector is barring any major natural calamities. It is expected to grow 2.5% this year, on the back of stronger production in major agricultural commodities, such as corn, and high-value crops. These commodities comprise more than 70% of the country’s agricultural GVA.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2"/>
          <a:srcRect l="4314" r="61169"/>
          <a:stretch>
            <a:fillRect/>
          </a:stretch>
        </p:blipFill>
        <p:spPr>
          <a:xfrm>
            <a:off x="0" y="0"/>
            <a:ext cx="4734213" cy="10287000"/>
          </a:xfrm>
          <a:prstGeom prst="rect">
            <a:avLst/>
          </a:prstGeom>
        </p:spPr>
      </p:pic>
      <p:grpSp>
        <p:nvGrpSpPr>
          <p:cNvPr id="5" name="Group 5"/>
          <p:cNvGrpSpPr/>
          <p:nvPr/>
        </p:nvGrpSpPr>
        <p:grpSpPr>
          <a:xfrm>
            <a:off x="535147" y="4460926"/>
            <a:ext cx="5518431" cy="1384198"/>
            <a:chOff x="0" y="0"/>
            <a:chExt cx="7357908" cy="1845597"/>
          </a:xfrm>
        </p:grpSpPr>
        <p:sp>
          <p:nvSpPr>
            <p:cNvPr id="6" name="AutoShape 6"/>
            <p:cNvSpPr/>
            <p:nvPr/>
          </p:nvSpPr>
          <p:spPr>
            <a:xfrm>
              <a:off x="0" y="0"/>
              <a:ext cx="7357908" cy="1845597"/>
            </a:xfrm>
            <a:prstGeom prst="rect">
              <a:avLst/>
            </a:prstGeom>
            <a:solidFill>
              <a:srgbClr val="5D7963"/>
            </a:solidFill>
          </p:spPr>
        </p:sp>
        <p:sp>
          <p:nvSpPr>
            <p:cNvPr id="7" name="TextBox 7"/>
            <p:cNvSpPr txBox="1"/>
            <p:nvPr/>
          </p:nvSpPr>
          <p:spPr>
            <a:xfrm>
              <a:off x="523823" y="608491"/>
              <a:ext cx="6310263" cy="619089"/>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1.1 PROJECT CONTENT</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746816" y="1338604"/>
            <a:ext cx="5518431" cy="1841425"/>
            <a:chOff x="0" y="0"/>
            <a:chExt cx="7357908" cy="2455233"/>
          </a:xfrm>
        </p:grpSpPr>
        <p:sp>
          <p:nvSpPr>
            <p:cNvPr id="5" name="AutoShape 5"/>
            <p:cNvSpPr/>
            <p:nvPr/>
          </p:nvSpPr>
          <p:spPr>
            <a:xfrm>
              <a:off x="0" y="0"/>
              <a:ext cx="7357908" cy="2455233"/>
            </a:xfrm>
            <a:prstGeom prst="rect">
              <a:avLst/>
            </a:prstGeom>
            <a:solidFill>
              <a:srgbClr val="5D7963"/>
            </a:solidFill>
          </p:spPr>
        </p:sp>
        <p:sp>
          <p:nvSpPr>
            <p:cNvPr id="6" name="TextBox 6"/>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HOW THE PROJECT WILL WORK</a:t>
              </a:r>
            </a:p>
          </p:txBody>
        </p:sp>
      </p:grpSp>
      <p:pic>
        <p:nvPicPr>
          <p:cNvPr id="7" name="Picture 7"/>
          <p:cNvPicPr>
            <a:picLocks noChangeAspect="1"/>
          </p:cNvPicPr>
          <p:nvPr/>
        </p:nvPicPr>
        <p:blipFill>
          <a:blip r:embed="rId3"/>
          <a:srcRect/>
          <a:stretch>
            <a:fillRect/>
          </a:stretch>
        </p:blipFill>
        <p:spPr>
          <a:xfrm>
            <a:off x="6697705" y="1028700"/>
            <a:ext cx="9957032" cy="798264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746816" y="1567204"/>
            <a:ext cx="5518431" cy="1384225"/>
            <a:chOff x="0" y="0"/>
            <a:chExt cx="7357908" cy="1845633"/>
          </a:xfrm>
        </p:grpSpPr>
        <p:sp>
          <p:nvSpPr>
            <p:cNvPr id="5" name="AutoShape 5"/>
            <p:cNvSpPr/>
            <p:nvPr/>
          </p:nvSpPr>
          <p:spPr>
            <a:xfrm>
              <a:off x="0" y="0"/>
              <a:ext cx="7357908" cy="1845633"/>
            </a:xfrm>
            <a:prstGeom prst="rect">
              <a:avLst/>
            </a:prstGeom>
            <a:solidFill>
              <a:srgbClr val="5D7963"/>
            </a:solidFill>
          </p:spPr>
        </p:sp>
        <p:sp>
          <p:nvSpPr>
            <p:cNvPr id="6" name="TextBox 6"/>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ABOUT</a:t>
              </a:r>
            </a:p>
          </p:txBody>
        </p:sp>
      </p:grpSp>
      <p:pic>
        <p:nvPicPr>
          <p:cNvPr id="7" name="Picture 7"/>
          <p:cNvPicPr>
            <a:picLocks noChangeAspect="1"/>
          </p:cNvPicPr>
          <p:nvPr/>
        </p:nvPicPr>
        <p:blipFill>
          <a:blip r:embed="rId3"/>
          <a:srcRect/>
          <a:stretch>
            <a:fillRect/>
          </a:stretch>
        </p:blipFill>
        <p:spPr>
          <a:xfrm>
            <a:off x="7083580" y="1028700"/>
            <a:ext cx="9894954" cy="793445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746816" y="1567204"/>
            <a:ext cx="5518431" cy="1384225"/>
            <a:chOff x="0" y="0"/>
            <a:chExt cx="7357908" cy="1845633"/>
          </a:xfrm>
        </p:grpSpPr>
        <p:sp>
          <p:nvSpPr>
            <p:cNvPr id="5" name="AutoShape 5"/>
            <p:cNvSpPr/>
            <p:nvPr/>
          </p:nvSpPr>
          <p:spPr>
            <a:xfrm>
              <a:off x="0" y="0"/>
              <a:ext cx="7357908" cy="1845633"/>
            </a:xfrm>
            <a:prstGeom prst="rect">
              <a:avLst/>
            </a:prstGeom>
            <a:solidFill>
              <a:srgbClr val="5D7963"/>
            </a:solidFill>
          </p:spPr>
        </p:sp>
        <p:sp>
          <p:nvSpPr>
            <p:cNvPr id="6" name="TextBox 6"/>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BROWSE IMAGE</a:t>
              </a:r>
            </a:p>
          </p:txBody>
        </p:sp>
      </p:grpSp>
      <p:pic>
        <p:nvPicPr>
          <p:cNvPr id="7" name="Picture 7"/>
          <p:cNvPicPr>
            <a:picLocks noChangeAspect="1"/>
          </p:cNvPicPr>
          <p:nvPr/>
        </p:nvPicPr>
        <p:blipFill>
          <a:blip r:embed="rId3"/>
          <a:srcRect t="409" b="24140"/>
          <a:stretch>
            <a:fillRect/>
          </a:stretch>
        </p:blipFill>
        <p:spPr>
          <a:xfrm>
            <a:off x="7391715" y="323850"/>
            <a:ext cx="9278684" cy="4905754"/>
          </a:xfrm>
          <a:prstGeom prst="rect">
            <a:avLst/>
          </a:prstGeom>
        </p:spPr>
      </p:pic>
      <p:grpSp>
        <p:nvGrpSpPr>
          <p:cNvPr id="8" name="Group 8"/>
          <p:cNvGrpSpPr/>
          <p:nvPr/>
        </p:nvGrpSpPr>
        <p:grpSpPr>
          <a:xfrm>
            <a:off x="1028700" y="6105835"/>
            <a:ext cx="5518431" cy="1384225"/>
            <a:chOff x="0" y="0"/>
            <a:chExt cx="7357908" cy="1845633"/>
          </a:xfrm>
        </p:grpSpPr>
        <p:sp>
          <p:nvSpPr>
            <p:cNvPr id="9" name="AutoShape 9"/>
            <p:cNvSpPr/>
            <p:nvPr/>
          </p:nvSpPr>
          <p:spPr>
            <a:xfrm>
              <a:off x="0" y="0"/>
              <a:ext cx="7357908" cy="1845633"/>
            </a:xfrm>
            <a:prstGeom prst="rect">
              <a:avLst/>
            </a:prstGeom>
            <a:solidFill>
              <a:srgbClr val="5D7963"/>
            </a:solidFill>
          </p:spPr>
        </p:sp>
        <p:sp>
          <p:nvSpPr>
            <p:cNvPr id="10" name="TextBox 10"/>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SELECT</a:t>
              </a:r>
            </a:p>
          </p:txBody>
        </p:sp>
      </p:grpSp>
      <p:pic>
        <p:nvPicPr>
          <p:cNvPr id="11" name="Picture 11"/>
          <p:cNvPicPr>
            <a:picLocks noChangeAspect="1"/>
          </p:cNvPicPr>
          <p:nvPr/>
        </p:nvPicPr>
        <p:blipFill>
          <a:blip r:embed="rId4"/>
          <a:srcRect t="7304" b="11339"/>
          <a:stretch>
            <a:fillRect/>
          </a:stretch>
        </p:blipFill>
        <p:spPr>
          <a:xfrm>
            <a:off x="7667519" y="5499769"/>
            <a:ext cx="9235168" cy="428538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746816" y="1567204"/>
            <a:ext cx="5518431" cy="1384225"/>
            <a:chOff x="0" y="0"/>
            <a:chExt cx="7357908" cy="1845633"/>
          </a:xfrm>
        </p:grpSpPr>
        <p:sp>
          <p:nvSpPr>
            <p:cNvPr id="5" name="AutoShape 5"/>
            <p:cNvSpPr/>
            <p:nvPr/>
          </p:nvSpPr>
          <p:spPr>
            <a:xfrm>
              <a:off x="0" y="0"/>
              <a:ext cx="7357908" cy="1845633"/>
            </a:xfrm>
            <a:prstGeom prst="rect">
              <a:avLst/>
            </a:prstGeom>
            <a:solidFill>
              <a:srgbClr val="5D7963"/>
            </a:solidFill>
          </p:spPr>
        </p:sp>
        <p:sp>
          <p:nvSpPr>
            <p:cNvPr id="6" name="TextBox 6"/>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PREDICT BUTTON</a:t>
              </a:r>
            </a:p>
          </p:txBody>
        </p:sp>
      </p:grpSp>
      <p:grpSp>
        <p:nvGrpSpPr>
          <p:cNvPr id="7" name="Group 7"/>
          <p:cNvGrpSpPr/>
          <p:nvPr/>
        </p:nvGrpSpPr>
        <p:grpSpPr>
          <a:xfrm>
            <a:off x="1028700" y="5877235"/>
            <a:ext cx="5518431" cy="1841425"/>
            <a:chOff x="0" y="0"/>
            <a:chExt cx="7357908" cy="2455233"/>
          </a:xfrm>
        </p:grpSpPr>
        <p:sp>
          <p:nvSpPr>
            <p:cNvPr id="8" name="AutoShape 8"/>
            <p:cNvSpPr/>
            <p:nvPr/>
          </p:nvSpPr>
          <p:spPr>
            <a:xfrm>
              <a:off x="0" y="0"/>
              <a:ext cx="7357908" cy="2455233"/>
            </a:xfrm>
            <a:prstGeom prst="rect">
              <a:avLst/>
            </a:prstGeom>
            <a:solidFill>
              <a:srgbClr val="5D7963"/>
            </a:solidFill>
          </p:spPr>
        </p:sp>
        <p:sp>
          <p:nvSpPr>
            <p:cNvPr id="9" name="TextBox 9"/>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PREDICTION OUTPUT</a:t>
              </a:r>
            </a:p>
          </p:txBody>
        </p:sp>
      </p:grpSp>
      <p:pic>
        <p:nvPicPr>
          <p:cNvPr id="10" name="Picture 10"/>
          <p:cNvPicPr>
            <a:picLocks noChangeAspect="1"/>
          </p:cNvPicPr>
          <p:nvPr/>
        </p:nvPicPr>
        <p:blipFill>
          <a:blip r:embed="rId3"/>
          <a:srcRect/>
          <a:stretch>
            <a:fillRect/>
          </a:stretch>
        </p:blipFill>
        <p:spPr>
          <a:xfrm>
            <a:off x="6833158" y="1042"/>
            <a:ext cx="10395798" cy="4958585"/>
          </a:xfrm>
          <a:prstGeom prst="rect">
            <a:avLst/>
          </a:prstGeom>
        </p:spPr>
      </p:pic>
      <p:pic>
        <p:nvPicPr>
          <p:cNvPr id="11" name="Picture 11"/>
          <p:cNvPicPr>
            <a:picLocks noChangeAspect="1"/>
          </p:cNvPicPr>
          <p:nvPr/>
        </p:nvPicPr>
        <p:blipFill>
          <a:blip r:embed="rId4"/>
          <a:srcRect/>
          <a:stretch>
            <a:fillRect/>
          </a:stretch>
        </p:blipFill>
        <p:spPr>
          <a:xfrm>
            <a:off x="8427179" y="5429447"/>
            <a:ext cx="7672331" cy="457842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1028700" y="4222788"/>
            <a:ext cx="5804458" cy="1841425"/>
            <a:chOff x="0" y="0"/>
            <a:chExt cx="7739278" cy="2455233"/>
          </a:xfrm>
        </p:grpSpPr>
        <p:sp>
          <p:nvSpPr>
            <p:cNvPr id="5" name="AutoShape 5"/>
            <p:cNvSpPr/>
            <p:nvPr/>
          </p:nvSpPr>
          <p:spPr>
            <a:xfrm>
              <a:off x="0" y="0"/>
              <a:ext cx="7739278" cy="2455233"/>
            </a:xfrm>
            <a:prstGeom prst="rect">
              <a:avLst/>
            </a:prstGeom>
            <a:solidFill>
              <a:srgbClr val="5D7963"/>
            </a:solidFill>
          </p:spPr>
        </p:sp>
        <p:sp>
          <p:nvSpPr>
            <p:cNvPr id="6" name="TextBox 6"/>
            <p:cNvSpPr txBox="1"/>
            <p:nvPr/>
          </p:nvSpPr>
          <p:spPr>
            <a:xfrm>
              <a:off x="550973" y="608491"/>
              <a:ext cx="6637332"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ENTITY RELATIONSHIP DIAGRAM</a:t>
              </a:r>
            </a:p>
          </p:txBody>
        </p:sp>
      </p:grpSp>
      <p:pic>
        <p:nvPicPr>
          <p:cNvPr id="7" name="Picture 7"/>
          <p:cNvPicPr>
            <a:picLocks noChangeAspect="1"/>
          </p:cNvPicPr>
          <p:nvPr/>
        </p:nvPicPr>
        <p:blipFill>
          <a:blip r:embed="rId3"/>
          <a:srcRect l="4861" r="4861"/>
          <a:stretch>
            <a:fillRect/>
          </a:stretch>
        </p:blipFill>
        <p:spPr>
          <a:xfrm>
            <a:off x="7023746" y="2986504"/>
            <a:ext cx="10235554" cy="477856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1028700" y="4451388"/>
            <a:ext cx="5804458" cy="1384225"/>
            <a:chOff x="0" y="0"/>
            <a:chExt cx="7739278" cy="1845633"/>
          </a:xfrm>
        </p:grpSpPr>
        <p:sp>
          <p:nvSpPr>
            <p:cNvPr id="5" name="AutoShape 5"/>
            <p:cNvSpPr/>
            <p:nvPr/>
          </p:nvSpPr>
          <p:spPr>
            <a:xfrm>
              <a:off x="0" y="0"/>
              <a:ext cx="7739278" cy="1845633"/>
            </a:xfrm>
            <a:prstGeom prst="rect">
              <a:avLst/>
            </a:prstGeom>
            <a:solidFill>
              <a:srgbClr val="5D7963"/>
            </a:solidFill>
          </p:spPr>
        </p:sp>
        <p:sp>
          <p:nvSpPr>
            <p:cNvPr id="6" name="TextBox 6"/>
            <p:cNvSpPr txBox="1"/>
            <p:nvPr/>
          </p:nvSpPr>
          <p:spPr>
            <a:xfrm>
              <a:off x="550973" y="608491"/>
              <a:ext cx="6637332"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DATA DICTIONARY</a:t>
              </a:r>
            </a:p>
          </p:txBody>
        </p:sp>
      </p:grpSp>
      <p:pic>
        <p:nvPicPr>
          <p:cNvPr id="7" name="Picture 7"/>
          <p:cNvPicPr>
            <a:picLocks noChangeAspect="1"/>
          </p:cNvPicPr>
          <p:nvPr/>
        </p:nvPicPr>
        <p:blipFill>
          <a:blip r:embed="rId3"/>
          <a:srcRect l="5267"/>
          <a:stretch>
            <a:fillRect/>
          </a:stretch>
        </p:blipFill>
        <p:spPr>
          <a:xfrm>
            <a:off x="7054392" y="2965666"/>
            <a:ext cx="10742476" cy="573989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1028700" y="4451388"/>
            <a:ext cx="5804458" cy="1384225"/>
            <a:chOff x="0" y="0"/>
            <a:chExt cx="7739278" cy="1845633"/>
          </a:xfrm>
        </p:grpSpPr>
        <p:sp>
          <p:nvSpPr>
            <p:cNvPr id="5" name="AutoShape 5"/>
            <p:cNvSpPr/>
            <p:nvPr/>
          </p:nvSpPr>
          <p:spPr>
            <a:xfrm>
              <a:off x="0" y="0"/>
              <a:ext cx="7739278" cy="1845633"/>
            </a:xfrm>
            <a:prstGeom prst="rect">
              <a:avLst/>
            </a:prstGeom>
            <a:solidFill>
              <a:srgbClr val="5D7963"/>
            </a:solidFill>
          </p:spPr>
        </p:sp>
        <p:sp>
          <p:nvSpPr>
            <p:cNvPr id="6" name="TextBox 6"/>
            <p:cNvSpPr txBox="1"/>
            <p:nvPr/>
          </p:nvSpPr>
          <p:spPr>
            <a:xfrm>
              <a:off x="550973" y="608491"/>
              <a:ext cx="6637332"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4.2 DATA DICTIONARY</a:t>
              </a:r>
            </a:p>
          </p:txBody>
        </p:sp>
      </p:grpSp>
      <p:pic>
        <p:nvPicPr>
          <p:cNvPr id="7" name="Picture 7"/>
          <p:cNvPicPr>
            <a:picLocks noChangeAspect="1"/>
          </p:cNvPicPr>
          <p:nvPr/>
        </p:nvPicPr>
        <p:blipFill>
          <a:blip r:embed="rId3"/>
          <a:srcRect/>
          <a:stretch>
            <a:fillRect/>
          </a:stretch>
        </p:blipFill>
        <p:spPr>
          <a:xfrm>
            <a:off x="8257485" y="566186"/>
            <a:ext cx="8148663" cy="937257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1028700" y="4222788"/>
            <a:ext cx="5804458" cy="1841425"/>
            <a:chOff x="0" y="0"/>
            <a:chExt cx="7739278" cy="2455233"/>
          </a:xfrm>
        </p:grpSpPr>
        <p:sp>
          <p:nvSpPr>
            <p:cNvPr id="5" name="AutoShape 5"/>
            <p:cNvSpPr/>
            <p:nvPr/>
          </p:nvSpPr>
          <p:spPr>
            <a:xfrm>
              <a:off x="0" y="0"/>
              <a:ext cx="7739278" cy="2455233"/>
            </a:xfrm>
            <a:prstGeom prst="rect">
              <a:avLst/>
            </a:prstGeom>
            <a:solidFill>
              <a:srgbClr val="5D7963"/>
            </a:solidFill>
          </p:spPr>
        </p:sp>
        <p:sp>
          <p:nvSpPr>
            <p:cNvPr id="6" name="TextBox 6"/>
            <p:cNvSpPr txBox="1"/>
            <p:nvPr/>
          </p:nvSpPr>
          <p:spPr>
            <a:xfrm>
              <a:off x="550973" y="608491"/>
              <a:ext cx="6637332"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SYSTEM ARCHITECTURE 4.2.3 NETWORK MODEL</a:t>
              </a:r>
            </a:p>
          </p:txBody>
        </p:sp>
      </p:grpSp>
      <p:pic>
        <p:nvPicPr>
          <p:cNvPr id="7" name="Picture 7"/>
          <p:cNvPicPr>
            <a:picLocks noChangeAspect="1"/>
          </p:cNvPicPr>
          <p:nvPr/>
        </p:nvPicPr>
        <p:blipFill>
          <a:blip r:embed="rId3"/>
          <a:srcRect/>
          <a:stretch>
            <a:fillRect/>
          </a:stretch>
        </p:blipFill>
        <p:spPr>
          <a:xfrm>
            <a:off x="7322214" y="3921044"/>
            <a:ext cx="10965786" cy="353580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693077" y="482102"/>
            <a:ext cx="5572170" cy="2298625"/>
            <a:chOff x="0" y="0"/>
            <a:chExt cx="7429561" cy="3064833"/>
          </a:xfrm>
        </p:grpSpPr>
        <p:sp>
          <p:nvSpPr>
            <p:cNvPr id="5" name="AutoShape 5"/>
            <p:cNvSpPr/>
            <p:nvPr/>
          </p:nvSpPr>
          <p:spPr>
            <a:xfrm>
              <a:off x="0" y="0"/>
              <a:ext cx="7429561" cy="3064833"/>
            </a:xfrm>
            <a:prstGeom prst="rect">
              <a:avLst/>
            </a:prstGeom>
            <a:solidFill>
              <a:srgbClr val="5D7963"/>
            </a:solidFill>
          </p:spPr>
        </p:sp>
        <p:sp>
          <p:nvSpPr>
            <p:cNvPr id="6" name="TextBox 6"/>
            <p:cNvSpPr txBox="1"/>
            <p:nvPr/>
          </p:nvSpPr>
          <p:spPr>
            <a:xfrm>
              <a:off x="528924" y="608491"/>
              <a:ext cx="6371713" cy="18383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         DEVELOPMENT                        4.3 SOFTWARE SPECIFICATION</a:t>
              </a:r>
            </a:p>
          </p:txBody>
        </p:sp>
      </p:grpSp>
      <p:pic>
        <p:nvPicPr>
          <p:cNvPr id="7" name="Picture 7"/>
          <p:cNvPicPr>
            <a:picLocks noChangeAspect="1"/>
          </p:cNvPicPr>
          <p:nvPr/>
        </p:nvPicPr>
        <p:blipFill>
          <a:blip r:embed="rId3"/>
          <a:srcRect/>
          <a:stretch>
            <a:fillRect/>
          </a:stretch>
        </p:blipFill>
        <p:spPr>
          <a:xfrm>
            <a:off x="6667238" y="742807"/>
            <a:ext cx="9988396" cy="1777215"/>
          </a:xfrm>
          <a:prstGeom prst="rect">
            <a:avLst/>
          </a:prstGeom>
        </p:spPr>
      </p:pic>
      <p:grpSp>
        <p:nvGrpSpPr>
          <p:cNvPr id="8" name="Group 8"/>
          <p:cNvGrpSpPr/>
          <p:nvPr/>
        </p:nvGrpSpPr>
        <p:grpSpPr>
          <a:xfrm>
            <a:off x="693077" y="3977219"/>
            <a:ext cx="5572170" cy="1841425"/>
            <a:chOff x="0" y="0"/>
            <a:chExt cx="7429561" cy="2455233"/>
          </a:xfrm>
        </p:grpSpPr>
        <p:sp>
          <p:nvSpPr>
            <p:cNvPr id="9" name="AutoShape 9"/>
            <p:cNvSpPr/>
            <p:nvPr/>
          </p:nvSpPr>
          <p:spPr>
            <a:xfrm>
              <a:off x="0" y="0"/>
              <a:ext cx="7429561" cy="2455233"/>
            </a:xfrm>
            <a:prstGeom prst="rect">
              <a:avLst/>
            </a:prstGeom>
            <a:solidFill>
              <a:srgbClr val="5D7963"/>
            </a:solidFill>
          </p:spPr>
        </p:sp>
        <p:sp>
          <p:nvSpPr>
            <p:cNvPr id="10" name="TextBox 10"/>
            <p:cNvSpPr txBox="1"/>
            <p:nvPr/>
          </p:nvSpPr>
          <p:spPr>
            <a:xfrm>
              <a:off x="528924" y="608491"/>
              <a:ext cx="637171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 4.3 HARDWARE SPECIFICATION</a:t>
              </a:r>
            </a:p>
          </p:txBody>
        </p:sp>
      </p:grpSp>
      <p:pic>
        <p:nvPicPr>
          <p:cNvPr id="11" name="Picture 11"/>
          <p:cNvPicPr>
            <a:picLocks noChangeAspect="1"/>
          </p:cNvPicPr>
          <p:nvPr/>
        </p:nvPicPr>
        <p:blipFill>
          <a:blip r:embed="rId4"/>
          <a:srcRect/>
          <a:stretch>
            <a:fillRect/>
          </a:stretch>
        </p:blipFill>
        <p:spPr>
          <a:xfrm>
            <a:off x="7051967" y="3530675"/>
            <a:ext cx="9958180" cy="2734512"/>
          </a:xfrm>
          <a:prstGeom prst="rect">
            <a:avLst/>
          </a:prstGeom>
        </p:spPr>
      </p:pic>
      <p:grpSp>
        <p:nvGrpSpPr>
          <p:cNvPr id="12" name="Group 12"/>
          <p:cNvGrpSpPr/>
          <p:nvPr/>
        </p:nvGrpSpPr>
        <p:grpSpPr>
          <a:xfrm>
            <a:off x="693077" y="7416875"/>
            <a:ext cx="5572170" cy="1841425"/>
            <a:chOff x="0" y="0"/>
            <a:chExt cx="7429561" cy="2455233"/>
          </a:xfrm>
        </p:grpSpPr>
        <p:sp>
          <p:nvSpPr>
            <p:cNvPr id="13" name="AutoShape 13"/>
            <p:cNvSpPr/>
            <p:nvPr/>
          </p:nvSpPr>
          <p:spPr>
            <a:xfrm>
              <a:off x="0" y="0"/>
              <a:ext cx="7429561" cy="2455233"/>
            </a:xfrm>
            <a:prstGeom prst="rect">
              <a:avLst/>
            </a:prstGeom>
            <a:solidFill>
              <a:srgbClr val="5D7963"/>
            </a:solidFill>
          </p:spPr>
        </p:sp>
        <p:sp>
          <p:nvSpPr>
            <p:cNvPr id="14" name="TextBox 14"/>
            <p:cNvSpPr txBox="1"/>
            <p:nvPr/>
          </p:nvSpPr>
          <p:spPr>
            <a:xfrm>
              <a:off x="528924" y="608491"/>
              <a:ext cx="637171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 4.3 PROGRAM SPECIFICATION</a:t>
              </a:r>
            </a:p>
          </p:txBody>
        </p:sp>
      </p:grpSp>
      <p:pic>
        <p:nvPicPr>
          <p:cNvPr id="15" name="Picture 15"/>
          <p:cNvPicPr>
            <a:picLocks noChangeAspect="1"/>
          </p:cNvPicPr>
          <p:nvPr/>
        </p:nvPicPr>
        <p:blipFill>
          <a:blip r:embed="rId5"/>
          <a:srcRect/>
          <a:stretch>
            <a:fillRect/>
          </a:stretch>
        </p:blipFill>
        <p:spPr>
          <a:xfrm>
            <a:off x="7026127" y="6721296"/>
            <a:ext cx="10009860" cy="323258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1028700" y="4222788"/>
            <a:ext cx="5804458" cy="1841425"/>
            <a:chOff x="0" y="0"/>
            <a:chExt cx="7739278" cy="2455233"/>
          </a:xfrm>
        </p:grpSpPr>
        <p:sp>
          <p:nvSpPr>
            <p:cNvPr id="5" name="AutoShape 5"/>
            <p:cNvSpPr/>
            <p:nvPr/>
          </p:nvSpPr>
          <p:spPr>
            <a:xfrm>
              <a:off x="0" y="0"/>
              <a:ext cx="7739278" cy="2455233"/>
            </a:xfrm>
            <a:prstGeom prst="rect">
              <a:avLst/>
            </a:prstGeom>
            <a:solidFill>
              <a:srgbClr val="5D7963"/>
            </a:solidFill>
          </p:spPr>
        </p:sp>
        <p:sp>
          <p:nvSpPr>
            <p:cNvPr id="6" name="TextBox 6"/>
            <p:cNvSpPr txBox="1"/>
            <p:nvPr/>
          </p:nvSpPr>
          <p:spPr>
            <a:xfrm>
              <a:off x="550973" y="608491"/>
              <a:ext cx="6637332"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4.3.5 DEPLOYMENT PROGRAM</a:t>
              </a:r>
            </a:p>
          </p:txBody>
        </p:sp>
      </p:grpSp>
      <p:pic>
        <p:nvPicPr>
          <p:cNvPr id="7" name="Picture 7"/>
          <p:cNvPicPr>
            <a:picLocks noChangeAspect="1"/>
          </p:cNvPicPr>
          <p:nvPr/>
        </p:nvPicPr>
        <p:blipFill>
          <a:blip r:embed="rId3"/>
          <a:srcRect t="23188"/>
          <a:stretch>
            <a:fillRect/>
          </a:stretch>
        </p:blipFill>
        <p:spPr>
          <a:xfrm>
            <a:off x="7081136" y="2977240"/>
            <a:ext cx="9899842" cy="50482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1028700"/>
          <a:ext cx="11531621" cy="3048000"/>
        </p:xfrm>
        <a:graphic>
          <a:graphicData uri="http://schemas.openxmlformats.org/drawingml/2006/table">
            <a:tbl>
              <a:tblPr/>
              <a:tblGrid>
                <a:gridCol w="11531621">
                  <a:extLst>
                    <a:ext uri="{9D8B030D-6E8A-4147-A177-3AD203B41FA5}">
                      <a16:colId xmlns:a16="http://schemas.microsoft.com/office/drawing/2014/main" val="20000"/>
                    </a:ext>
                  </a:extLst>
                </a:gridCol>
              </a:tblGrid>
              <a:tr h="3048000">
                <a:tc>
                  <a:txBody>
                    <a:bodyPr/>
                    <a:lstStyle/>
                    <a:p>
                      <a:pPr algn="l">
                        <a:defRPr/>
                      </a:pPr>
                      <a:r>
                        <a:rPr lang="en-US">
                          <a:solidFill>
                            <a:srgbClr val="5D7963"/>
                          </a:solidFill>
                          <a:latin typeface="Aileron Regular"/>
                        </a:rPr>
                        <a:t>Production and exportation help to stimulate the economy of the country where most of it, including other countries’ economy are dependent on agriculture – either in a small or big way, and that, corn contributes to the economic growth of the Philippines.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5423346"/>
          <a:ext cx="11531621" cy="3581400"/>
        </p:xfrm>
        <a:graphic>
          <a:graphicData uri="http://schemas.openxmlformats.org/drawingml/2006/table">
            <a:tbl>
              <a:tblPr/>
              <a:tblGrid>
                <a:gridCol w="11531621">
                  <a:extLst>
                    <a:ext uri="{9D8B030D-6E8A-4147-A177-3AD203B41FA5}">
                      <a16:colId xmlns:a16="http://schemas.microsoft.com/office/drawing/2014/main" val="20000"/>
                    </a:ext>
                  </a:extLst>
                </a:gridCol>
              </a:tblGrid>
              <a:tr h="3581400">
                <a:tc>
                  <a:txBody>
                    <a:bodyPr/>
                    <a:lstStyle/>
                    <a:p>
                      <a:pPr algn="l">
                        <a:defRPr/>
                      </a:pPr>
                      <a:r>
                        <a:rPr lang="en-US">
                          <a:solidFill>
                            <a:srgbClr val="5D7963"/>
                          </a:solidFill>
                          <a:latin typeface="Aileron Regular"/>
                        </a:rPr>
                        <a:t>In addition, the Agriculture Sector faced major challenges last year in corn crop, high diseases incidence has been reported in many parts of the country. Philippines was considered as the most virulent of the downy mildew pathogen affecting maize, causing substantial losses to crop production (Murray 2009).</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2"/>
          <a:srcRect l="4314" r="61169"/>
          <a:stretch>
            <a:fillRect/>
          </a:stretch>
        </p:blipFill>
        <p:spPr>
          <a:xfrm>
            <a:off x="0" y="0"/>
            <a:ext cx="4734213" cy="10287000"/>
          </a:xfrm>
          <a:prstGeom prst="rect">
            <a:avLst/>
          </a:prstGeom>
        </p:spPr>
      </p:pic>
      <p:grpSp>
        <p:nvGrpSpPr>
          <p:cNvPr id="5" name="Group 5"/>
          <p:cNvGrpSpPr/>
          <p:nvPr/>
        </p:nvGrpSpPr>
        <p:grpSpPr>
          <a:xfrm>
            <a:off x="535147" y="4460926"/>
            <a:ext cx="5518431" cy="1384198"/>
            <a:chOff x="0" y="0"/>
            <a:chExt cx="7357908" cy="1845597"/>
          </a:xfrm>
        </p:grpSpPr>
        <p:sp>
          <p:nvSpPr>
            <p:cNvPr id="6" name="AutoShape 6"/>
            <p:cNvSpPr/>
            <p:nvPr/>
          </p:nvSpPr>
          <p:spPr>
            <a:xfrm>
              <a:off x="0" y="0"/>
              <a:ext cx="7357908" cy="1845597"/>
            </a:xfrm>
            <a:prstGeom prst="rect">
              <a:avLst/>
            </a:prstGeom>
            <a:solidFill>
              <a:srgbClr val="5D7963"/>
            </a:solidFill>
          </p:spPr>
        </p:sp>
        <p:sp>
          <p:nvSpPr>
            <p:cNvPr id="7" name="TextBox 7"/>
            <p:cNvSpPr txBox="1"/>
            <p:nvPr/>
          </p:nvSpPr>
          <p:spPr>
            <a:xfrm>
              <a:off x="523823" y="608491"/>
              <a:ext cx="6310263" cy="619089"/>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1.1 PROJECT CONTENT</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265247" y="323850"/>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1028700" y="4451388"/>
            <a:ext cx="5804458" cy="1384225"/>
            <a:chOff x="0" y="0"/>
            <a:chExt cx="7739278" cy="1845633"/>
          </a:xfrm>
        </p:grpSpPr>
        <p:sp>
          <p:nvSpPr>
            <p:cNvPr id="5" name="AutoShape 5"/>
            <p:cNvSpPr/>
            <p:nvPr/>
          </p:nvSpPr>
          <p:spPr>
            <a:xfrm>
              <a:off x="0" y="0"/>
              <a:ext cx="7739278" cy="1845633"/>
            </a:xfrm>
            <a:prstGeom prst="rect">
              <a:avLst/>
            </a:prstGeom>
            <a:solidFill>
              <a:srgbClr val="5D7963"/>
            </a:solidFill>
          </p:spPr>
        </p:sp>
        <p:sp>
          <p:nvSpPr>
            <p:cNvPr id="6" name="TextBox 6"/>
            <p:cNvSpPr txBox="1"/>
            <p:nvPr/>
          </p:nvSpPr>
          <p:spPr>
            <a:xfrm>
              <a:off x="550973" y="608491"/>
              <a:ext cx="6637332"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4.3.6 TEST PLAN</a:t>
              </a:r>
            </a:p>
          </p:txBody>
        </p:sp>
      </p:grpSp>
      <p:pic>
        <p:nvPicPr>
          <p:cNvPr id="7" name="Picture 7"/>
          <p:cNvPicPr>
            <a:picLocks noChangeAspect="1"/>
          </p:cNvPicPr>
          <p:nvPr/>
        </p:nvPicPr>
        <p:blipFill>
          <a:blip r:embed="rId3"/>
          <a:srcRect/>
          <a:stretch>
            <a:fillRect/>
          </a:stretch>
        </p:blipFill>
        <p:spPr>
          <a:xfrm>
            <a:off x="7360613" y="1684305"/>
            <a:ext cx="9898687" cy="75739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4232313"/>
            <a:ext cx="5518431" cy="1841425"/>
            <a:chOff x="0" y="0"/>
            <a:chExt cx="7357908" cy="2455233"/>
          </a:xfrm>
        </p:grpSpPr>
        <p:sp>
          <p:nvSpPr>
            <p:cNvPr id="4" name="AutoShape 4"/>
            <p:cNvSpPr/>
            <p:nvPr/>
          </p:nvSpPr>
          <p:spPr>
            <a:xfrm>
              <a:off x="0" y="0"/>
              <a:ext cx="7357908" cy="2455233"/>
            </a:xfrm>
            <a:prstGeom prst="rect">
              <a:avLst/>
            </a:prstGeom>
            <a:solidFill>
              <a:srgbClr val="5D7963"/>
            </a:solidFill>
          </p:spPr>
        </p:sp>
        <p:sp>
          <p:nvSpPr>
            <p:cNvPr id="5" name="TextBox 5"/>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4.4.1 TECHNICAL FEASIBILITY</a:t>
              </a:r>
            </a:p>
          </p:txBody>
        </p:sp>
      </p:grpSp>
      <p:graphicFrame>
        <p:nvGraphicFramePr>
          <p:cNvPr id="6" name="Table 6"/>
          <p:cNvGraphicFramePr>
            <a:graphicFrameLocks noGrp="1"/>
          </p:cNvGraphicFramePr>
          <p:nvPr/>
        </p:nvGraphicFramePr>
        <p:xfrm>
          <a:off x="6243553" y="1028700"/>
          <a:ext cx="11531621" cy="3990975"/>
        </p:xfrm>
        <a:graphic>
          <a:graphicData uri="http://schemas.openxmlformats.org/drawingml/2006/table">
            <a:tbl>
              <a:tblPr/>
              <a:tblGrid>
                <a:gridCol w="11531621">
                  <a:extLst>
                    <a:ext uri="{9D8B030D-6E8A-4147-A177-3AD203B41FA5}">
                      <a16:colId xmlns:a16="http://schemas.microsoft.com/office/drawing/2014/main" val="20000"/>
                    </a:ext>
                  </a:extLst>
                </a:gridCol>
              </a:tblGrid>
              <a:tr h="3990975">
                <a:tc>
                  <a:txBody>
                    <a:bodyPr/>
                    <a:lstStyle/>
                    <a:p>
                      <a:pPr algn="l">
                        <a:defRPr/>
                      </a:pPr>
                      <a:r>
                        <a:rPr lang="en-US">
                          <a:solidFill>
                            <a:srgbClr val="5D7963"/>
                          </a:solidFill>
                          <a:latin typeface="Arimo"/>
                        </a:rPr>
                        <a:t>tested. The model was created using 4222 training images samples with 8 different classes from DateSet repository. It was combined together with 521 validation samples and trained for 100 epochs. The result of the training gained a total of 0.98544 or 98% highest training accuracy.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 name="Picture 7"/>
          <p:cNvPicPr>
            <a:picLocks noChangeAspect="1"/>
          </p:cNvPicPr>
          <p:nvPr/>
        </p:nvPicPr>
        <p:blipFill>
          <a:blip r:embed="rId3"/>
          <a:srcRect/>
          <a:stretch>
            <a:fillRect/>
          </a:stretch>
        </p:blipFill>
        <p:spPr>
          <a:xfrm>
            <a:off x="6759426" y="4717279"/>
            <a:ext cx="10499874" cy="400949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4232313"/>
            <a:ext cx="5518431" cy="1841425"/>
            <a:chOff x="0" y="0"/>
            <a:chExt cx="7357908" cy="2455233"/>
          </a:xfrm>
        </p:grpSpPr>
        <p:sp>
          <p:nvSpPr>
            <p:cNvPr id="4" name="AutoShape 4"/>
            <p:cNvSpPr/>
            <p:nvPr/>
          </p:nvSpPr>
          <p:spPr>
            <a:xfrm>
              <a:off x="0" y="0"/>
              <a:ext cx="7357908" cy="2455233"/>
            </a:xfrm>
            <a:prstGeom prst="rect">
              <a:avLst/>
            </a:prstGeom>
            <a:solidFill>
              <a:srgbClr val="5D7963"/>
            </a:solidFill>
          </p:spPr>
        </p:sp>
        <p:sp>
          <p:nvSpPr>
            <p:cNvPr id="5" name="TextBox 5"/>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4.4.2 INTEGRATION TESTING</a:t>
              </a:r>
            </a:p>
          </p:txBody>
        </p:sp>
      </p:grpSp>
      <p:graphicFrame>
        <p:nvGraphicFramePr>
          <p:cNvPr id="6" name="Table 6"/>
          <p:cNvGraphicFramePr>
            <a:graphicFrameLocks noGrp="1"/>
          </p:cNvGraphicFramePr>
          <p:nvPr/>
        </p:nvGraphicFramePr>
        <p:xfrm>
          <a:off x="6343105" y="3650234"/>
          <a:ext cx="11531621" cy="3990975"/>
        </p:xfrm>
        <a:graphic>
          <a:graphicData uri="http://schemas.openxmlformats.org/drawingml/2006/table">
            <a:tbl>
              <a:tblPr/>
              <a:tblGrid>
                <a:gridCol w="11531621">
                  <a:extLst>
                    <a:ext uri="{9D8B030D-6E8A-4147-A177-3AD203B41FA5}">
                      <a16:colId xmlns:a16="http://schemas.microsoft.com/office/drawing/2014/main" val="20000"/>
                    </a:ext>
                  </a:extLst>
                </a:gridCol>
              </a:tblGrid>
              <a:tr h="3990975">
                <a:tc>
                  <a:txBody>
                    <a:bodyPr/>
                    <a:lstStyle/>
                    <a:p>
                      <a:pPr algn="l">
                        <a:defRPr/>
                      </a:pPr>
                      <a:r>
                        <a:rPr lang="en-US">
                          <a:solidFill>
                            <a:srgbClr val="5D7963"/>
                          </a:solidFill>
                          <a:latin typeface="Arimo"/>
                        </a:rPr>
                        <a:t>streamlit framework. The model was tested using random images from the 521 test samples, captured images from webcams and phone cameras. The result of the test was similar to the performance during the model evaluation and concluded that it was a successful integration to the GUI.</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4232313"/>
            <a:ext cx="5518431" cy="1841425"/>
            <a:chOff x="0" y="0"/>
            <a:chExt cx="7357908" cy="2455233"/>
          </a:xfrm>
        </p:grpSpPr>
        <p:sp>
          <p:nvSpPr>
            <p:cNvPr id="4" name="AutoShape 4"/>
            <p:cNvSpPr/>
            <p:nvPr/>
          </p:nvSpPr>
          <p:spPr>
            <a:xfrm>
              <a:off x="0" y="0"/>
              <a:ext cx="7357908" cy="2455233"/>
            </a:xfrm>
            <a:prstGeom prst="rect">
              <a:avLst/>
            </a:prstGeom>
            <a:solidFill>
              <a:srgbClr val="5D7963"/>
            </a:solidFill>
          </p:spPr>
        </p:sp>
        <p:sp>
          <p:nvSpPr>
            <p:cNvPr id="5" name="TextBox 5"/>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4.4.3 COMPATIBILITY TESTING</a:t>
              </a:r>
            </a:p>
          </p:txBody>
        </p:sp>
      </p:grpSp>
      <p:graphicFrame>
        <p:nvGraphicFramePr>
          <p:cNvPr id="6" name="Table 6"/>
          <p:cNvGraphicFramePr>
            <a:graphicFrameLocks noGrp="1"/>
          </p:cNvGraphicFramePr>
          <p:nvPr/>
        </p:nvGraphicFramePr>
        <p:xfrm>
          <a:off x="6053578" y="1270038"/>
          <a:ext cx="11531621" cy="2962275"/>
        </p:xfrm>
        <a:graphic>
          <a:graphicData uri="http://schemas.openxmlformats.org/drawingml/2006/table">
            <a:tbl>
              <a:tblPr/>
              <a:tblGrid>
                <a:gridCol w="11531621">
                  <a:extLst>
                    <a:ext uri="{9D8B030D-6E8A-4147-A177-3AD203B41FA5}">
                      <a16:colId xmlns:a16="http://schemas.microsoft.com/office/drawing/2014/main" val="20000"/>
                    </a:ext>
                  </a:extLst>
                </a:gridCol>
              </a:tblGrid>
              <a:tr h="2962275">
                <a:tc>
                  <a:txBody>
                    <a:bodyPr/>
                    <a:lstStyle/>
                    <a:p>
                      <a:pPr algn="l">
                        <a:defRPr/>
                      </a:pPr>
                      <a:r>
                        <a:rPr lang="en-US">
                          <a:solidFill>
                            <a:srgbClr val="5D7963"/>
                          </a:solidFill>
                          <a:latin typeface="Arimo"/>
                        </a:rPr>
                        <a:t>view web pages to monitor its capability to operate in different devices. The application was deployed in the following devices:</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6376814" y="5267325"/>
          <a:ext cx="11420556" cy="5019675"/>
        </p:xfrm>
        <a:graphic>
          <a:graphicData uri="http://schemas.openxmlformats.org/drawingml/2006/table">
            <a:tbl>
              <a:tblPr/>
              <a:tblGrid>
                <a:gridCol w="11420556">
                  <a:extLst>
                    <a:ext uri="{9D8B030D-6E8A-4147-A177-3AD203B41FA5}">
                      <a16:colId xmlns:a16="http://schemas.microsoft.com/office/drawing/2014/main" val="20000"/>
                    </a:ext>
                  </a:extLst>
                </a:gridCol>
              </a:tblGrid>
              <a:tr h="5019675">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 name="Picture 8"/>
          <p:cNvPicPr>
            <a:picLocks noChangeAspect="1"/>
          </p:cNvPicPr>
          <p:nvPr/>
        </p:nvPicPr>
        <p:blipFill>
          <a:blip r:embed="rId3"/>
          <a:srcRect l="4999" r="9607"/>
          <a:stretch>
            <a:fillRect/>
          </a:stretch>
        </p:blipFill>
        <p:spPr>
          <a:xfrm>
            <a:off x="6980461" y="4510060"/>
            <a:ext cx="10213263" cy="474824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4232313"/>
            <a:ext cx="5518431" cy="1841425"/>
            <a:chOff x="0" y="0"/>
            <a:chExt cx="7357908" cy="2455233"/>
          </a:xfrm>
        </p:grpSpPr>
        <p:sp>
          <p:nvSpPr>
            <p:cNvPr id="4" name="AutoShape 4"/>
            <p:cNvSpPr/>
            <p:nvPr/>
          </p:nvSpPr>
          <p:spPr>
            <a:xfrm>
              <a:off x="0" y="0"/>
              <a:ext cx="7357908" cy="2455233"/>
            </a:xfrm>
            <a:prstGeom prst="rect">
              <a:avLst/>
            </a:prstGeom>
            <a:solidFill>
              <a:srgbClr val="5D7963"/>
            </a:solidFill>
          </p:spPr>
        </p:sp>
        <p:sp>
          <p:nvSpPr>
            <p:cNvPr id="5" name="TextBox 5"/>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4.4.3 COMPATIBILITY TESTING</a:t>
              </a:r>
            </a:p>
          </p:txBody>
        </p:sp>
      </p:grpSp>
      <p:graphicFrame>
        <p:nvGraphicFramePr>
          <p:cNvPr id="6" name="Table 6"/>
          <p:cNvGraphicFramePr>
            <a:graphicFrameLocks noGrp="1"/>
          </p:cNvGraphicFramePr>
          <p:nvPr/>
        </p:nvGraphicFramePr>
        <p:xfrm>
          <a:off x="6053578" y="1270038"/>
          <a:ext cx="11531621" cy="2962275"/>
        </p:xfrm>
        <a:graphic>
          <a:graphicData uri="http://schemas.openxmlformats.org/drawingml/2006/table">
            <a:tbl>
              <a:tblPr/>
              <a:tblGrid>
                <a:gridCol w="11531621">
                  <a:extLst>
                    <a:ext uri="{9D8B030D-6E8A-4147-A177-3AD203B41FA5}">
                      <a16:colId xmlns:a16="http://schemas.microsoft.com/office/drawing/2014/main" val="20000"/>
                    </a:ext>
                  </a:extLst>
                </a:gridCol>
              </a:tblGrid>
              <a:tr h="2962275">
                <a:tc>
                  <a:txBody>
                    <a:bodyPr/>
                    <a:lstStyle/>
                    <a:p>
                      <a:pPr algn="l">
                        <a:defRPr/>
                      </a:pPr>
                      <a:r>
                        <a:rPr lang="en-US">
                          <a:solidFill>
                            <a:srgbClr val="5D7963"/>
                          </a:solidFill>
                          <a:latin typeface="Arimo"/>
                        </a:rPr>
                        <a:t>view web pages to monitor its capability to operate in different devices. The application was deployed in the following devices:</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6376814" y="5267325"/>
          <a:ext cx="11420556" cy="5019675"/>
        </p:xfrm>
        <a:graphic>
          <a:graphicData uri="http://schemas.openxmlformats.org/drawingml/2006/table">
            <a:tbl>
              <a:tblPr/>
              <a:tblGrid>
                <a:gridCol w="11420556">
                  <a:extLst>
                    <a:ext uri="{9D8B030D-6E8A-4147-A177-3AD203B41FA5}">
                      <a16:colId xmlns:a16="http://schemas.microsoft.com/office/drawing/2014/main" val="20000"/>
                    </a:ext>
                  </a:extLst>
                </a:gridCol>
              </a:tblGrid>
              <a:tr h="5019675">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 name="Picture 8"/>
          <p:cNvPicPr>
            <a:picLocks noChangeAspect="1"/>
          </p:cNvPicPr>
          <p:nvPr/>
        </p:nvPicPr>
        <p:blipFill>
          <a:blip r:embed="rId3"/>
          <a:srcRect l="4999" r="9607"/>
          <a:stretch>
            <a:fillRect/>
          </a:stretch>
        </p:blipFill>
        <p:spPr>
          <a:xfrm>
            <a:off x="6980461" y="4510060"/>
            <a:ext cx="10213263" cy="47482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4232313"/>
            <a:ext cx="5518431" cy="1841425"/>
            <a:chOff x="0" y="0"/>
            <a:chExt cx="7357908" cy="2455233"/>
          </a:xfrm>
        </p:grpSpPr>
        <p:sp>
          <p:nvSpPr>
            <p:cNvPr id="4" name="AutoShape 4"/>
            <p:cNvSpPr/>
            <p:nvPr/>
          </p:nvSpPr>
          <p:spPr>
            <a:xfrm>
              <a:off x="0" y="0"/>
              <a:ext cx="7357908" cy="2455233"/>
            </a:xfrm>
            <a:prstGeom prst="rect">
              <a:avLst/>
            </a:prstGeom>
            <a:solidFill>
              <a:srgbClr val="5D7963"/>
            </a:solidFill>
          </p:spPr>
        </p:sp>
        <p:sp>
          <p:nvSpPr>
            <p:cNvPr id="5" name="TextBox 5"/>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4.4.4 PERFORMANCE TESTING</a:t>
              </a:r>
            </a:p>
          </p:txBody>
        </p:sp>
      </p:grpSp>
      <p:graphicFrame>
        <p:nvGraphicFramePr>
          <p:cNvPr id="6" name="Table 6"/>
          <p:cNvGraphicFramePr>
            <a:graphicFrameLocks noGrp="1"/>
          </p:cNvGraphicFramePr>
          <p:nvPr/>
        </p:nvGraphicFramePr>
        <p:xfrm>
          <a:off x="6053578" y="597308"/>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 name="Picture 7"/>
          <p:cNvPicPr>
            <a:picLocks noChangeAspect="1"/>
          </p:cNvPicPr>
          <p:nvPr/>
        </p:nvPicPr>
        <p:blipFill>
          <a:blip r:embed="rId3"/>
          <a:srcRect t="7960"/>
          <a:stretch>
            <a:fillRect/>
          </a:stretch>
        </p:blipFill>
        <p:spPr>
          <a:xfrm>
            <a:off x="6208526" y="1508496"/>
            <a:ext cx="11221725" cy="3635004"/>
          </a:xfrm>
          <a:prstGeom prst="rect">
            <a:avLst/>
          </a:prstGeom>
        </p:spPr>
      </p:pic>
      <p:graphicFrame>
        <p:nvGraphicFramePr>
          <p:cNvPr id="8" name="Table 8"/>
          <p:cNvGraphicFramePr>
            <a:graphicFrameLocks noGrp="1"/>
          </p:cNvGraphicFramePr>
          <p:nvPr/>
        </p:nvGraphicFramePr>
        <p:xfrm>
          <a:off x="6451786" y="5683506"/>
          <a:ext cx="11531621" cy="2962275"/>
        </p:xfrm>
        <a:graphic>
          <a:graphicData uri="http://schemas.openxmlformats.org/drawingml/2006/table">
            <a:tbl>
              <a:tblPr/>
              <a:tblGrid>
                <a:gridCol w="11531621">
                  <a:extLst>
                    <a:ext uri="{9D8B030D-6E8A-4147-A177-3AD203B41FA5}">
                      <a16:colId xmlns:a16="http://schemas.microsoft.com/office/drawing/2014/main" val="20000"/>
                    </a:ext>
                  </a:extLst>
                </a:gridCol>
              </a:tblGrid>
              <a:tr h="2962275">
                <a:tc>
                  <a:txBody>
                    <a:bodyPr/>
                    <a:lstStyle/>
                    <a:p>
                      <a:pPr algn="l">
                        <a:defRPr/>
                      </a:pPr>
                      <a:r>
                        <a:rPr lang="en-US">
                          <a:solidFill>
                            <a:srgbClr val="5D7963"/>
                          </a:solidFill>
                          <a:latin typeface="Arimo"/>
                        </a:rPr>
                        <a:t>internet with a common rust disease, the application was able to predict the disease with a 100% probability</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4232313"/>
            <a:ext cx="5518431" cy="1841425"/>
            <a:chOff x="0" y="0"/>
            <a:chExt cx="7357908" cy="2455233"/>
          </a:xfrm>
        </p:grpSpPr>
        <p:sp>
          <p:nvSpPr>
            <p:cNvPr id="4" name="AutoShape 4"/>
            <p:cNvSpPr/>
            <p:nvPr/>
          </p:nvSpPr>
          <p:spPr>
            <a:xfrm>
              <a:off x="0" y="0"/>
              <a:ext cx="7357908" cy="2455233"/>
            </a:xfrm>
            <a:prstGeom prst="rect">
              <a:avLst/>
            </a:prstGeom>
            <a:solidFill>
              <a:srgbClr val="5D7963"/>
            </a:solidFill>
          </p:spPr>
        </p:sp>
        <p:sp>
          <p:nvSpPr>
            <p:cNvPr id="5" name="TextBox 5"/>
            <p:cNvSpPr txBox="1"/>
            <p:nvPr/>
          </p:nvSpPr>
          <p:spPr>
            <a:xfrm>
              <a:off x="523823" y="608491"/>
              <a:ext cx="6310263" cy="12287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4.4.4 PERFORMANCE TESTING</a:t>
              </a:r>
            </a:p>
          </p:txBody>
        </p:sp>
      </p:grpSp>
      <p:graphicFrame>
        <p:nvGraphicFramePr>
          <p:cNvPr id="6" name="Table 6"/>
          <p:cNvGraphicFramePr>
            <a:graphicFrameLocks noGrp="1"/>
          </p:cNvGraphicFramePr>
          <p:nvPr/>
        </p:nvGraphicFramePr>
        <p:xfrm>
          <a:off x="6053578" y="597308"/>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6385418" y="6745394"/>
          <a:ext cx="11531621" cy="2962275"/>
        </p:xfrm>
        <a:graphic>
          <a:graphicData uri="http://schemas.openxmlformats.org/drawingml/2006/table">
            <a:tbl>
              <a:tblPr/>
              <a:tblGrid>
                <a:gridCol w="11531621">
                  <a:extLst>
                    <a:ext uri="{9D8B030D-6E8A-4147-A177-3AD203B41FA5}">
                      <a16:colId xmlns:a16="http://schemas.microsoft.com/office/drawing/2014/main" val="20000"/>
                    </a:ext>
                  </a:extLst>
                </a:gridCol>
              </a:tblGrid>
              <a:tr h="2962275">
                <a:tc>
                  <a:txBody>
                    <a:bodyPr/>
                    <a:lstStyle/>
                    <a:p>
                      <a:pPr algn="l">
                        <a:defRPr/>
                      </a:pPr>
                      <a:r>
                        <a:rPr lang="en-US">
                          <a:solidFill>
                            <a:srgbClr val="5D7963"/>
                          </a:solidFill>
                          <a:latin typeface="Arimo"/>
                        </a:rPr>
                        <a:t>taken from the phone camera and directly upload to the application. The application was able to predict that uploaded image is not a corn leaf with 100% probability.</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 name="Picture 8"/>
          <p:cNvPicPr>
            <a:picLocks noChangeAspect="1"/>
          </p:cNvPicPr>
          <p:nvPr/>
        </p:nvPicPr>
        <p:blipFill>
          <a:blip r:embed="rId3"/>
          <a:srcRect/>
          <a:stretch>
            <a:fillRect/>
          </a:stretch>
        </p:blipFill>
        <p:spPr>
          <a:xfrm>
            <a:off x="6635054" y="597308"/>
            <a:ext cx="10368670" cy="568523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4460913"/>
            <a:ext cx="5518431" cy="1384225"/>
            <a:chOff x="0" y="0"/>
            <a:chExt cx="7357908" cy="1845633"/>
          </a:xfrm>
        </p:grpSpPr>
        <p:sp>
          <p:nvSpPr>
            <p:cNvPr id="4" name="AutoShape 4"/>
            <p:cNvSpPr/>
            <p:nvPr/>
          </p:nvSpPr>
          <p:spPr>
            <a:xfrm>
              <a:off x="0" y="0"/>
              <a:ext cx="7357908" cy="1845633"/>
            </a:xfrm>
            <a:prstGeom prst="rect">
              <a:avLst/>
            </a:prstGeom>
            <a:solidFill>
              <a:srgbClr val="5D7963"/>
            </a:solidFill>
          </p:spPr>
        </p:sp>
        <p:sp>
          <p:nvSpPr>
            <p:cNvPr id="5" name="TextBox 5"/>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4.4.5 STRESS TESTING</a:t>
              </a:r>
            </a:p>
          </p:txBody>
        </p:sp>
      </p:grpSp>
      <p:graphicFrame>
        <p:nvGraphicFramePr>
          <p:cNvPr id="6" name="Table 6"/>
          <p:cNvGraphicFramePr>
            <a:graphicFrameLocks noGrp="1"/>
          </p:cNvGraphicFramePr>
          <p:nvPr/>
        </p:nvGraphicFramePr>
        <p:xfrm>
          <a:off x="6053578" y="597308"/>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6053578" y="597308"/>
          <a:ext cx="11531621" cy="4505325"/>
        </p:xfrm>
        <a:graphic>
          <a:graphicData uri="http://schemas.openxmlformats.org/drawingml/2006/table">
            <a:tbl>
              <a:tblPr/>
              <a:tblGrid>
                <a:gridCol w="11531621">
                  <a:extLst>
                    <a:ext uri="{9D8B030D-6E8A-4147-A177-3AD203B41FA5}">
                      <a16:colId xmlns:a16="http://schemas.microsoft.com/office/drawing/2014/main" val="20000"/>
                    </a:ext>
                  </a:extLst>
                </a:gridCol>
              </a:tblGrid>
              <a:tr h="4505325">
                <a:tc>
                  <a:txBody>
                    <a:bodyPr/>
                    <a:lstStyle/>
                    <a:p>
                      <a:pPr algn="l">
                        <a:defRPr/>
                      </a:pPr>
                      <a:r>
                        <a:rPr lang="en-US">
                          <a:solidFill>
                            <a:srgbClr val="5D7963"/>
                          </a:solidFill>
                          <a:latin typeface="Arimo"/>
                        </a:rPr>
                        <a:t>to test the capability of the system when it is used beyond its expected usage. The application only caters three file formats, PNG, JPG and JPEG. Hence, the application was tested using different file formats that was considered as an invalid input, the expected output was achieve by giving an error message that such a file is not allowed on the system.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 name="Picture 8"/>
          <p:cNvPicPr>
            <a:picLocks noChangeAspect="1"/>
          </p:cNvPicPr>
          <p:nvPr/>
        </p:nvPicPr>
        <p:blipFill>
          <a:blip r:embed="rId3"/>
          <a:srcRect l="4984" r="4984"/>
          <a:stretch>
            <a:fillRect/>
          </a:stretch>
        </p:blipFill>
        <p:spPr>
          <a:xfrm>
            <a:off x="5013587" y="6339012"/>
            <a:ext cx="13112488" cy="291928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535147" y="1465746"/>
            <a:ext cx="5518431" cy="1384225"/>
            <a:chOff x="0" y="0"/>
            <a:chExt cx="7357908" cy="1845633"/>
          </a:xfrm>
        </p:grpSpPr>
        <p:sp>
          <p:nvSpPr>
            <p:cNvPr id="4" name="AutoShape 4"/>
            <p:cNvSpPr/>
            <p:nvPr/>
          </p:nvSpPr>
          <p:spPr>
            <a:xfrm>
              <a:off x="0" y="0"/>
              <a:ext cx="7357908" cy="1845633"/>
            </a:xfrm>
            <a:prstGeom prst="rect">
              <a:avLst/>
            </a:prstGeom>
            <a:solidFill>
              <a:srgbClr val="5D7963"/>
            </a:solidFill>
          </p:spPr>
        </p:sp>
        <p:sp>
          <p:nvSpPr>
            <p:cNvPr id="5" name="TextBox 5"/>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4.4.6 LOAD TESTING</a:t>
              </a:r>
            </a:p>
          </p:txBody>
        </p:sp>
      </p:grpSp>
      <p:graphicFrame>
        <p:nvGraphicFramePr>
          <p:cNvPr id="6" name="Table 6"/>
          <p:cNvGraphicFramePr>
            <a:graphicFrameLocks noGrp="1"/>
          </p:cNvGraphicFramePr>
          <p:nvPr/>
        </p:nvGraphicFramePr>
        <p:xfrm>
          <a:off x="6053578" y="597308"/>
          <a:ext cx="11531621" cy="1935466"/>
        </p:xfrm>
        <a:graphic>
          <a:graphicData uri="http://schemas.openxmlformats.org/drawingml/2006/table">
            <a:tbl>
              <a:tblPr/>
              <a:tblGrid>
                <a:gridCol w="11531621">
                  <a:extLst>
                    <a:ext uri="{9D8B030D-6E8A-4147-A177-3AD203B41FA5}">
                      <a16:colId xmlns:a16="http://schemas.microsoft.com/office/drawing/2014/main" val="20000"/>
                    </a:ext>
                  </a:extLst>
                </a:gridCol>
              </a:tblGrid>
              <a:tr h="1935466">
                <a:tc>
                  <a:txBody>
                    <a:bodyPr/>
                    <a:lstStyle/>
                    <a:p>
                      <a:endParaRPr lang="en-US"/>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nvGraphicFramePr>
        <p:xfrm>
          <a:off x="6252682" y="597308"/>
          <a:ext cx="11531621" cy="4505325"/>
        </p:xfrm>
        <a:graphic>
          <a:graphicData uri="http://schemas.openxmlformats.org/drawingml/2006/table">
            <a:tbl>
              <a:tblPr/>
              <a:tblGrid>
                <a:gridCol w="11531621">
                  <a:extLst>
                    <a:ext uri="{9D8B030D-6E8A-4147-A177-3AD203B41FA5}">
                      <a16:colId xmlns:a16="http://schemas.microsoft.com/office/drawing/2014/main" val="20000"/>
                    </a:ext>
                  </a:extLst>
                </a:gridCol>
              </a:tblGrid>
              <a:tr h="4505325">
                <a:tc>
                  <a:txBody>
                    <a:bodyPr/>
                    <a:lstStyle/>
                    <a:p>
                      <a:pPr algn="l">
                        <a:defRPr/>
                      </a:pPr>
                      <a:r>
                        <a:rPr lang="en-US">
                          <a:solidFill>
                            <a:srgbClr val="5D7963"/>
                          </a:solidFill>
                          <a:latin typeface="Arimo"/>
                        </a:rPr>
                        <a:t>via local host network. The test was conducted using 8 different devices (clients) connected to a single MODEM/ WIFI connection, the test was successful, the response time between the computer server and the clients is fast and the result was given accurately as expected. And the application can identify either uploaded image was a corn leaf or not.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8" name="Group 8"/>
          <p:cNvGrpSpPr/>
          <p:nvPr/>
        </p:nvGrpSpPr>
        <p:grpSpPr>
          <a:xfrm>
            <a:off x="535147" y="6808371"/>
            <a:ext cx="5518431" cy="1384225"/>
            <a:chOff x="0" y="0"/>
            <a:chExt cx="7357908" cy="1845633"/>
          </a:xfrm>
        </p:grpSpPr>
        <p:sp>
          <p:nvSpPr>
            <p:cNvPr id="9" name="AutoShape 9"/>
            <p:cNvSpPr/>
            <p:nvPr/>
          </p:nvSpPr>
          <p:spPr>
            <a:xfrm>
              <a:off x="0" y="0"/>
              <a:ext cx="7357908" cy="1845633"/>
            </a:xfrm>
            <a:prstGeom prst="rect">
              <a:avLst/>
            </a:prstGeom>
            <a:solidFill>
              <a:srgbClr val="5D7963"/>
            </a:solidFill>
          </p:spPr>
        </p:sp>
        <p:sp>
          <p:nvSpPr>
            <p:cNvPr id="10" name="TextBox 10"/>
            <p:cNvSpPr txBox="1"/>
            <p:nvPr/>
          </p:nvSpPr>
          <p:spPr>
            <a:xfrm>
              <a:off x="523823" y="608491"/>
              <a:ext cx="6310263"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4.4.7 SYSTEM TESTING</a:t>
              </a:r>
            </a:p>
          </p:txBody>
        </p:sp>
      </p:grpSp>
      <p:graphicFrame>
        <p:nvGraphicFramePr>
          <p:cNvPr id="11" name="Table 11"/>
          <p:cNvGraphicFramePr>
            <a:graphicFrameLocks noGrp="1"/>
          </p:cNvGraphicFramePr>
          <p:nvPr/>
        </p:nvGraphicFramePr>
        <p:xfrm>
          <a:off x="6252682" y="5500841"/>
          <a:ext cx="11531621" cy="4495800"/>
        </p:xfrm>
        <a:graphic>
          <a:graphicData uri="http://schemas.openxmlformats.org/drawingml/2006/table">
            <a:tbl>
              <a:tblPr/>
              <a:tblGrid>
                <a:gridCol w="11531621">
                  <a:extLst>
                    <a:ext uri="{9D8B030D-6E8A-4147-A177-3AD203B41FA5}">
                      <a16:colId xmlns:a16="http://schemas.microsoft.com/office/drawing/2014/main" val="20000"/>
                    </a:ext>
                  </a:extLst>
                </a:gridCol>
              </a:tblGrid>
              <a:tr h="4495800">
                <a:tc>
                  <a:txBody>
                    <a:bodyPr/>
                    <a:lstStyle/>
                    <a:p>
                      <a:pPr algn="l">
                        <a:defRPr/>
                      </a:pPr>
                      <a:r>
                        <a:rPr lang="en-US">
                          <a:solidFill>
                            <a:srgbClr val="5D7963"/>
                          </a:solidFill>
                          <a:latin typeface="Arimo"/>
                        </a:rPr>
                        <a:t> The application was tested using six different methods, with all of the test was all successful, it can be concluded the overall system is successful. The application was deployed on a single desktop unit connected through a local host network, access it using web browsers on different devices and tested its capability to predict. The application was able to perform a result as expected.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730044" y="1028700"/>
            <a:ext cx="9334588" cy="1384225"/>
            <a:chOff x="0" y="0"/>
            <a:chExt cx="12446117" cy="1845633"/>
          </a:xfrm>
        </p:grpSpPr>
        <p:sp>
          <p:nvSpPr>
            <p:cNvPr id="4" name="AutoShape 4"/>
            <p:cNvSpPr/>
            <p:nvPr/>
          </p:nvSpPr>
          <p:spPr>
            <a:xfrm>
              <a:off x="0" y="0"/>
              <a:ext cx="12446117" cy="1845633"/>
            </a:xfrm>
            <a:prstGeom prst="rect">
              <a:avLst/>
            </a:prstGeom>
            <a:solidFill>
              <a:srgbClr val="5D7963"/>
            </a:solidFill>
          </p:spPr>
        </p:sp>
        <p:sp>
          <p:nvSpPr>
            <p:cNvPr id="5" name="TextBox 5"/>
            <p:cNvSpPr txBox="1"/>
            <p:nvPr/>
          </p:nvSpPr>
          <p:spPr>
            <a:xfrm>
              <a:off x="886061" y="608491"/>
              <a:ext cx="10673995"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CONCLUSION AND RECOMMENDATION</a:t>
              </a:r>
            </a:p>
          </p:txBody>
        </p:sp>
      </p:grpSp>
      <p:graphicFrame>
        <p:nvGraphicFramePr>
          <p:cNvPr id="6" name="Table 6"/>
          <p:cNvGraphicFramePr>
            <a:graphicFrameLocks noGrp="1"/>
          </p:cNvGraphicFramePr>
          <p:nvPr/>
        </p:nvGraphicFramePr>
        <p:xfrm>
          <a:off x="6053578" y="2705100"/>
          <a:ext cx="11531621" cy="6553200"/>
        </p:xfrm>
        <a:graphic>
          <a:graphicData uri="http://schemas.openxmlformats.org/drawingml/2006/table">
            <a:tbl>
              <a:tblPr/>
              <a:tblGrid>
                <a:gridCol w="11531621">
                  <a:extLst>
                    <a:ext uri="{9D8B030D-6E8A-4147-A177-3AD203B41FA5}">
                      <a16:colId xmlns:a16="http://schemas.microsoft.com/office/drawing/2014/main" val="20000"/>
                    </a:ext>
                  </a:extLst>
                </a:gridCol>
              </a:tblGrid>
              <a:tr h="6553200">
                <a:tc>
                  <a:txBody>
                    <a:bodyPr/>
                    <a:lstStyle/>
                    <a:p>
                      <a:pPr algn="l">
                        <a:defRPr/>
                      </a:pPr>
                      <a:r>
                        <a:rPr lang="en-US">
                          <a:solidFill>
                            <a:srgbClr val="5D7963"/>
                          </a:solidFill>
                          <a:latin typeface="Arimo"/>
                        </a:rPr>
                        <a:t>things more accessible and easier. This system will bridge the gap between a traditional technique that the farmer does and the interest of using a advanced technology in identifying a corn disease. All the objectives of this study were successfully achieved. The system is able to identify a corn disease and the features were effective for recognizing a corn leaf disease. The study was able to develop a corn leaf disease recognizer with an accuracy 98.54%.</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1028700"/>
          <a:ext cx="11531621" cy="4114800"/>
        </p:xfrm>
        <a:graphic>
          <a:graphicData uri="http://schemas.openxmlformats.org/drawingml/2006/table">
            <a:tbl>
              <a:tblPr/>
              <a:tblGrid>
                <a:gridCol w="11531621">
                  <a:extLst>
                    <a:ext uri="{9D8B030D-6E8A-4147-A177-3AD203B41FA5}">
                      <a16:colId xmlns:a16="http://schemas.microsoft.com/office/drawing/2014/main" val="20000"/>
                    </a:ext>
                  </a:extLst>
                </a:gridCol>
              </a:tblGrid>
              <a:tr h="4114800">
                <a:tc>
                  <a:txBody>
                    <a:bodyPr/>
                    <a:lstStyle/>
                    <a:p>
                      <a:pPr algn="l">
                        <a:defRPr/>
                      </a:pPr>
                      <a:r>
                        <a:rPr lang="en-US">
                          <a:solidFill>
                            <a:srgbClr val="5D7963"/>
                          </a:solidFill>
                          <a:latin typeface="Aileron Regular"/>
                        </a:rPr>
                        <a:t>With the development of technology, the use of deep learning and image recognition technology for plant disease detection has become an important research direction. In this study, implementing a suitable and fast identification system with machine learning can solve the gap in identifying and classifying the wide variety of corn diseases from images of plant leaves. </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5423346"/>
          <a:ext cx="11531621" cy="4114800"/>
        </p:xfrm>
        <a:graphic>
          <a:graphicData uri="http://schemas.openxmlformats.org/drawingml/2006/table">
            <a:tbl>
              <a:tblPr/>
              <a:tblGrid>
                <a:gridCol w="11531621">
                  <a:extLst>
                    <a:ext uri="{9D8B030D-6E8A-4147-A177-3AD203B41FA5}">
                      <a16:colId xmlns:a16="http://schemas.microsoft.com/office/drawing/2014/main" val="20000"/>
                    </a:ext>
                  </a:extLst>
                </a:gridCol>
              </a:tblGrid>
              <a:tr h="4114800">
                <a:tc>
                  <a:txBody>
                    <a:bodyPr/>
                    <a:lstStyle/>
                    <a:p>
                      <a:pPr algn="l">
                        <a:defRPr/>
                      </a:pPr>
                      <a:r>
                        <a:rPr lang="en-US">
                          <a:solidFill>
                            <a:srgbClr val="5D7963"/>
                          </a:solidFill>
                          <a:latin typeface="Aileron Regular"/>
                        </a:rPr>
                        <a:t>The identification model focused on using class labels for training images, and built a fine-grained image classification system- a recognition method for corn disease images. Hence, this proposed system is using a novel method for identifying the diseases of corn plants using their images. This research is mainly focused on identifying the variety of corn diseases.</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2"/>
          <a:srcRect l="4314" r="61169"/>
          <a:stretch>
            <a:fillRect/>
          </a:stretch>
        </p:blipFill>
        <p:spPr>
          <a:xfrm>
            <a:off x="0" y="0"/>
            <a:ext cx="4734213" cy="10287000"/>
          </a:xfrm>
          <a:prstGeom prst="rect">
            <a:avLst/>
          </a:prstGeom>
        </p:spPr>
      </p:pic>
      <p:grpSp>
        <p:nvGrpSpPr>
          <p:cNvPr id="5" name="Group 5"/>
          <p:cNvGrpSpPr/>
          <p:nvPr/>
        </p:nvGrpSpPr>
        <p:grpSpPr>
          <a:xfrm>
            <a:off x="535147" y="4460926"/>
            <a:ext cx="5518431" cy="1384198"/>
            <a:chOff x="0" y="0"/>
            <a:chExt cx="7357908" cy="1845597"/>
          </a:xfrm>
        </p:grpSpPr>
        <p:sp>
          <p:nvSpPr>
            <p:cNvPr id="6" name="AutoShape 6"/>
            <p:cNvSpPr/>
            <p:nvPr/>
          </p:nvSpPr>
          <p:spPr>
            <a:xfrm>
              <a:off x="0" y="0"/>
              <a:ext cx="7357908" cy="1845597"/>
            </a:xfrm>
            <a:prstGeom prst="rect">
              <a:avLst/>
            </a:prstGeom>
            <a:solidFill>
              <a:srgbClr val="5D7963"/>
            </a:solidFill>
          </p:spPr>
        </p:sp>
        <p:sp>
          <p:nvSpPr>
            <p:cNvPr id="7" name="TextBox 7"/>
            <p:cNvSpPr txBox="1"/>
            <p:nvPr/>
          </p:nvSpPr>
          <p:spPr>
            <a:xfrm>
              <a:off x="523823" y="608491"/>
              <a:ext cx="6310263" cy="619089"/>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1.1 PROJECT CONTENT</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730044" y="1028700"/>
            <a:ext cx="9334588" cy="1384225"/>
            <a:chOff x="0" y="0"/>
            <a:chExt cx="12446117" cy="1845633"/>
          </a:xfrm>
        </p:grpSpPr>
        <p:sp>
          <p:nvSpPr>
            <p:cNvPr id="4" name="AutoShape 4"/>
            <p:cNvSpPr/>
            <p:nvPr/>
          </p:nvSpPr>
          <p:spPr>
            <a:xfrm>
              <a:off x="0" y="0"/>
              <a:ext cx="12446117" cy="1845633"/>
            </a:xfrm>
            <a:prstGeom prst="rect">
              <a:avLst/>
            </a:prstGeom>
            <a:solidFill>
              <a:srgbClr val="5D7963"/>
            </a:solidFill>
          </p:spPr>
        </p:sp>
        <p:sp>
          <p:nvSpPr>
            <p:cNvPr id="5" name="TextBox 5"/>
            <p:cNvSpPr txBox="1"/>
            <p:nvPr/>
          </p:nvSpPr>
          <p:spPr>
            <a:xfrm>
              <a:off x="886061" y="608491"/>
              <a:ext cx="10673995" cy="619125"/>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CONCLUSION AND RECOMMENDATION</a:t>
              </a:r>
            </a:p>
          </p:txBody>
        </p:sp>
      </p:grpSp>
      <p:graphicFrame>
        <p:nvGraphicFramePr>
          <p:cNvPr id="6" name="Table 6"/>
          <p:cNvGraphicFramePr>
            <a:graphicFrameLocks noGrp="1"/>
          </p:cNvGraphicFramePr>
          <p:nvPr/>
        </p:nvGraphicFramePr>
        <p:xfrm>
          <a:off x="6053578" y="2705100"/>
          <a:ext cx="11531621" cy="6553200"/>
        </p:xfrm>
        <a:graphic>
          <a:graphicData uri="http://schemas.openxmlformats.org/drawingml/2006/table">
            <a:tbl>
              <a:tblPr/>
              <a:tblGrid>
                <a:gridCol w="11531621">
                  <a:extLst>
                    <a:ext uri="{9D8B030D-6E8A-4147-A177-3AD203B41FA5}">
                      <a16:colId xmlns:a16="http://schemas.microsoft.com/office/drawing/2014/main" val="20000"/>
                    </a:ext>
                  </a:extLst>
                </a:gridCol>
              </a:tblGrid>
              <a:tr h="6553200">
                <a:tc>
                  <a:txBody>
                    <a:bodyPr/>
                    <a:lstStyle/>
                    <a:p>
                      <a:pPr algn="l">
                        <a:defRPr/>
                      </a:pPr>
                      <a:r>
                        <a:rPr lang="en-US">
                          <a:solidFill>
                            <a:srgbClr val="5D7963"/>
                          </a:solidFill>
                          <a:latin typeface="Aileron Regular"/>
                        </a:rPr>
                        <a:t>However, this study has a lot of rooms for improvement, first is to further improve the performance of the classification model and also consider to include other currently discovered corn leaf diseases. The system developed in this study was only able to recognized 6 corn leaf diseases, and it can identify if the uploaded image is not a corn leaf. It is hereby recommended that the system include other corn leaf diseases</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14" r="61169"/>
          <a:stretch>
            <a:fillRect/>
          </a:stretch>
        </p:blipFill>
        <p:spPr>
          <a:xfrm>
            <a:off x="0" y="0"/>
            <a:ext cx="4734213" cy="10287000"/>
          </a:xfrm>
          <a:prstGeom prst="rect">
            <a:avLst/>
          </a:prstGeom>
        </p:spPr>
      </p:pic>
      <p:grpSp>
        <p:nvGrpSpPr>
          <p:cNvPr id="3" name="Group 3"/>
          <p:cNvGrpSpPr/>
          <p:nvPr/>
        </p:nvGrpSpPr>
        <p:grpSpPr>
          <a:xfrm>
            <a:off x="730044" y="1028700"/>
            <a:ext cx="9334588" cy="1384225"/>
            <a:chOff x="0" y="0"/>
            <a:chExt cx="12446117" cy="1845633"/>
          </a:xfrm>
        </p:grpSpPr>
        <p:sp>
          <p:nvSpPr>
            <p:cNvPr id="4" name="AutoShape 4"/>
            <p:cNvSpPr/>
            <p:nvPr/>
          </p:nvSpPr>
          <p:spPr>
            <a:xfrm>
              <a:off x="0" y="0"/>
              <a:ext cx="12446117" cy="1845633"/>
            </a:xfrm>
            <a:prstGeom prst="rect">
              <a:avLst/>
            </a:prstGeom>
            <a:solidFill>
              <a:srgbClr val="5D7963"/>
            </a:solidFill>
          </p:spPr>
        </p:sp>
        <p:sp>
          <p:nvSpPr>
            <p:cNvPr id="5" name="TextBox 5"/>
            <p:cNvSpPr txBox="1"/>
            <p:nvPr/>
          </p:nvSpPr>
          <p:spPr>
            <a:xfrm>
              <a:off x="886061" y="608491"/>
              <a:ext cx="10673995" cy="619125"/>
            </a:xfrm>
            <a:prstGeom prst="rect">
              <a:avLst/>
            </a:prstGeom>
          </p:spPr>
          <p:txBody>
            <a:bodyPr lIns="0" tIns="0" rIns="0" bIns="0" rtlCol="0" anchor="t">
              <a:spAutoFit/>
            </a:bodyPr>
            <a:lstStyle/>
            <a:p>
              <a:pPr algn="ctr">
                <a:lnSpc>
                  <a:spcPts val="3600"/>
                </a:lnSpc>
              </a:pPr>
              <a:r>
                <a:rPr lang="en-US" sz="3000" spc="60">
                  <a:solidFill>
                    <a:srgbClr val="FFFFFF"/>
                  </a:solidFill>
                  <a:latin typeface="Aileron Heavy Bold"/>
                </a:rPr>
                <a:t>PROGRAM</a:t>
              </a:r>
            </a:p>
          </p:txBody>
        </p:sp>
      </p:grpSp>
      <p:pic>
        <p:nvPicPr>
          <p:cNvPr id="6" name="Picture 6"/>
          <p:cNvPicPr>
            <a:picLocks noChangeAspect="1"/>
          </p:cNvPicPr>
          <p:nvPr/>
        </p:nvPicPr>
        <p:blipFill>
          <a:blip r:embed="rId3"/>
          <a:srcRect/>
          <a:stretch>
            <a:fillRect/>
          </a:stretch>
        </p:blipFill>
        <p:spPr>
          <a:xfrm>
            <a:off x="7335837" y="2412925"/>
            <a:ext cx="9923463" cy="755368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583" t="16300" b="18105"/>
          <a:stretch>
            <a:fillRect/>
          </a:stretch>
        </p:blipFill>
        <p:spPr>
          <a:xfrm>
            <a:off x="0" y="0"/>
            <a:ext cx="9674439" cy="10287000"/>
          </a:xfrm>
          <a:prstGeom prst="rect">
            <a:avLst/>
          </a:prstGeom>
        </p:spPr>
      </p:pic>
      <p:sp>
        <p:nvSpPr>
          <p:cNvPr id="3" name="TextBox 3"/>
          <p:cNvSpPr txBox="1"/>
          <p:nvPr/>
        </p:nvSpPr>
        <p:spPr>
          <a:xfrm>
            <a:off x="9674439" y="4884981"/>
            <a:ext cx="8301181" cy="1308006"/>
          </a:xfrm>
          <a:prstGeom prst="rect">
            <a:avLst/>
          </a:prstGeom>
        </p:spPr>
        <p:txBody>
          <a:bodyPr lIns="0" tIns="0" rIns="0" bIns="0" rtlCol="0" anchor="t">
            <a:spAutoFit/>
          </a:bodyPr>
          <a:lstStyle/>
          <a:p>
            <a:pPr algn="ctr">
              <a:lnSpc>
                <a:spcPts val="9697"/>
              </a:lnSpc>
            </a:pPr>
            <a:r>
              <a:rPr lang="en-US" sz="10101">
                <a:solidFill>
                  <a:srgbClr val="5D7963"/>
                </a:solidFill>
                <a:latin typeface="Aileron Heavy Bold"/>
              </a:rPr>
              <a:t>THANK YOU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495300"/>
          <a:ext cx="11531621" cy="3981450"/>
        </p:xfrm>
        <a:graphic>
          <a:graphicData uri="http://schemas.openxmlformats.org/drawingml/2006/table">
            <a:tbl>
              <a:tblPr/>
              <a:tblGrid>
                <a:gridCol w="11531621">
                  <a:extLst>
                    <a:ext uri="{9D8B030D-6E8A-4147-A177-3AD203B41FA5}">
                      <a16:colId xmlns:a16="http://schemas.microsoft.com/office/drawing/2014/main" val="20000"/>
                    </a:ext>
                  </a:extLst>
                </a:gridCol>
              </a:tblGrid>
              <a:tr h="3981450">
                <a:tc>
                  <a:txBody>
                    <a:bodyPr/>
                    <a:lstStyle/>
                    <a:p>
                      <a:pPr algn="l">
                        <a:defRPr/>
                      </a:pPr>
                      <a:r>
                        <a:rPr lang="en-US">
                          <a:solidFill>
                            <a:srgbClr val="5D7963"/>
                          </a:solidFill>
                          <a:latin typeface="Aileron Regular"/>
                        </a:rPr>
                        <a:t>Image-based corn disease identifier is an innovative technology used in agriculture to solve the issues associated with all existing corn disease detection approaches. The image-based corn disease identifier delivers a more accurate and faster result, which aids in disease control. As a result, this study aids farmers in preventing, managing, and distinguishing a range of maize illnesses in a short amount of time.</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4807572"/>
          <a:ext cx="11531621" cy="5010150"/>
        </p:xfrm>
        <a:graphic>
          <a:graphicData uri="http://schemas.openxmlformats.org/drawingml/2006/table">
            <a:tbl>
              <a:tblPr/>
              <a:tblGrid>
                <a:gridCol w="11531621">
                  <a:extLst>
                    <a:ext uri="{9D8B030D-6E8A-4147-A177-3AD203B41FA5}">
                      <a16:colId xmlns:a16="http://schemas.microsoft.com/office/drawing/2014/main" val="20000"/>
                    </a:ext>
                  </a:extLst>
                </a:gridCol>
              </a:tblGrid>
              <a:tr h="5010150">
                <a:tc>
                  <a:txBody>
                    <a:bodyPr/>
                    <a:lstStyle/>
                    <a:p>
                      <a:pPr algn="l">
                        <a:defRPr/>
                      </a:pPr>
                      <a:r>
                        <a:rPr lang="en-US">
                          <a:solidFill>
                            <a:srgbClr val="5D7963"/>
                          </a:solidFill>
                          <a:latin typeface="Aileron Regular"/>
                        </a:rPr>
                        <a:t>The project's proponents are tasked with gathering existing data sets of corn disease photos, which will be used to train the system so that it can recognize a range of maize diseases. The system will accept an image from the user that will be subjected to object detection, which will identify all corn illnesses seen in the image. This initiative aims to identify several types of corn disease. We will use image processing to create an algorithm that will detect all of the corn disease in the provided image and identify it individually.</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2"/>
          <a:srcRect l="4314" r="61169"/>
          <a:stretch>
            <a:fillRect/>
          </a:stretch>
        </p:blipFill>
        <p:spPr>
          <a:xfrm>
            <a:off x="0" y="0"/>
            <a:ext cx="4734213" cy="10287000"/>
          </a:xfrm>
          <a:prstGeom prst="rect">
            <a:avLst/>
          </a:prstGeom>
        </p:spPr>
      </p:pic>
      <p:grpSp>
        <p:nvGrpSpPr>
          <p:cNvPr id="5" name="Group 5"/>
          <p:cNvGrpSpPr/>
          <p:nvPr/>
        </p:nvGrpSpPr>
        <p:grpSpPr>
          <a:xfrm>
            <a:off x="535147" y="4003753"/>
            <a:ext cx="5518431" cy="2298543"/>
            <a:chOff x="0" y="0"/>
            <a:chExt cx="7357908" cy="3064724"/>
          </a:xfrm>
        </p:grpSpPr>
        <p:sp>
          <p:nvSpPr>
            <p:cNvPr id="6" name="AutoShape 6"/>
            <p:cNvSpPr/>
            <p:nvPr/>
          </p:nvSpPr>
          <p:spPr>
            <a:xfrm>
              <a:off x="0" y="0"/>
              <a:ext cx="7357908" cy="3064724"/>
            </a:xfrm>
            <a:prstGeom prst="rect">
              <a:avLst/>
            </a:prstGeom>
            <a:solidFill>
              <a:srgbClr val="5D7963"/>
            </a:solidFill>
          </p:spPr>
        </p:sp>
        <p:sp>
          <p:nvSpPr>
            <p:cNvPr id="7" name="TextBox 7"/>
            <p:cNvSpPr txBox="1"/>
            <p:nvPr/>
          </p:nvSpPr>
          <p:spPr>
            <a:xfrm>
              <a:off x="523823" y="608491"/>
              <a:ext cx="6310263" cy="1838217"/>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1.2 PURPOSE AND DESCRIPTION OF THE PROJECT</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307132" y="1932090"/>
          <a:ext cx="10952168" cy="2514600"/>
        </p:xfrm>
        <a:graphic>
          <a:graphicData uri="http://schemas.openxmlformats.org/drawingml/2006/table">
            <a:tbl>
              <a:tblPr/>
              <a:tblGrid>
                <a:gridCol w="10952168">
                  <a:extLst>
                    <a:ext uri="{9D8B030D-6E8A-4147-A177-3AD203B41FA5}">
                      <a16:colId xmlns:a16="http://schemas.microsoft.com/office/drawing/2014/main" val="20000"/>
                    </a:ext>
                  </a:extLst>
                </a:gridCol>
              </a:tblGrid>
              <a:tr h="2514600">
                <a:tc>
                  <a:txBody>
                    <a:bodyPr/>
                    <a:lstStyle/>
                    <a:p>
                      <a:pPr algn="l">
                        <a:defRPr/>
                      </a:pPr>
                      <a:r>
                        <a:rPr lang="en-US">
                          <a:solidFill>
                            <a:srgbClr val="5D7963"/>
                          </a:solidFill>
                          <a:latin typeface="Aileron Regular"/>
                        </a:rPr>
                        <a:t>The proponents of this project aimed to develop a system that is capable of identifying a corn disease from an image. Specifically, this project intends to attain the following purposes:</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6053578" y="4773510"/>
          <a:ext cx="11531621" cy="3581400"/>
        </p:xfrm>
        <a:graphic>
          <a:graphicData uri="http://schemas.openxmlformats.org/drawingml/2006/table">
            <a:tbl>
              <a:tblPr/>
              <a:tblGrid>
                <a:gridCol w="11531621">
                  <a:extLst>
                    <a:ext uri="{9D8B030D-6E8A-4147-A177-3AD203B41FA5}">
                      <a16:colId xmlns:a16="http://schemas.microsoft.com/office/drawing/2014/main" val="20000"/>
                    </a:ext>
                  </a:extLst>
                </a:gridCol>
              </a:tblGrid>
              <a:tr h="3581400">
                <a:tc>
                  <a:txBody>
                    <a:bodyPr/>
                    <a:lstStyle/>
                    <a:p>
                      <a:pPr algn="l">
                        <a:defRPr/>
                      </a:pPr>
                      <a:r>
                        <a:rPr lang="en-US"/>
                        <a:t>To implement Deep Learning algorithm for training the classification model, </a:t>
                      </a:r>
                    </a:p>
                    <a:p>
                      <a:r>
                        <a:rPr lang="en-US"/>
                        <a:t>To design and develop a user-friendly Graphical User Interface for Image-Based Corn Disease </a:t>
                      </a:r>
                    </a:p>
                    <a:p>
                      <a:r>
                        <a:rPr lang="en-US">
                          <a:solidFill>
                            <a:srgbClr val="5D7963"/>
                          </a:solidFill>
                          <a:latin typeface="Aileron Regular"/>
                        </a:rPr>
                        <a:t>To evaluate the accuracy of the system in identifying a variety of corn disease.</a:t>
                      </a:r>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4" name="Picture 4"/>
          <p:cNvPicPr>
            <a:picLocks noChangeAspect="1"/>
          </p:cNvPicPr>
          <p:nvPr/>
        </p:nvPicPr>
        <p:blipFill>
          <a:blip r:embed="rId2"/>
          <a:srcRect l="4314" r="61169"/>
          <a:stretch>
            <a:fillRect/>
          </a:stretch>
        </p:blipFill>
        <p:spPr>
          <a:xfrm>
            <a:off x="0" y="0"/>
            <a:ext cx="4734213" cy="10287000"/>
          </a:xfrm>
          <a:prstGeom prst="rect">
            <a:avLst/>
          </a:prstGeom>
        </p:spPr>
      </p:pic>
      <p:grpSp>
        <p:nvGrpSpPr>
          <p:cNvPr id="5" name="Group 5"/>
          <p:cNvGrpSpPr/>
          <p:nvPr/>
        </p:nvGrpSpPr>
        <p:grpSpPr>
          <a:xfrm>
            <a:off x="535147" y="4232340"/>
            <a:ext cx="5518431" cy="1841370"/>
            <a:chOff x="0" y="0"/>
            <a:chExt cx="7357908" cy="2455161"/>
          </a:xfrm>
        </p:grpSpPr>
        <p:sp>
          <p:nvSpPr>
            <p:cNvPr id="6" name="AutoShape 6"/>
            <p:cNvSpPr/>
            <p:nvPr/>
          </p:nvSpPr>
          <p:spPr>
            <a:xfrm>
              <a:off x="0" y="0"/>
              <a:ext cx="7357908" cy="2455161"/>
            </a:xfrm>
            <a:prstGeom prst="rect">
              <a:avLst/>
            </a:prstGeom>
            <a:solidFill>
              <a:srgbClr val="5D7963"/>
            </a:solidFill>
          </p:spPr>
        </p:sp>
        <p:sp>
          <p:nvSpPr>
            <p:cNvPr id="7" name="TextBox 7"/>
            <p:cNvSpPr txBox="1"/>
            <p:nvPr/>
          </p:nvSpPr>
          <p:spPr>
            <a:xfrm>
              <a:off x="523823" y="608491"/>
              <a:ext cx="6310263" cy="1228653"/>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1.3 OBJECTIVE OF THE PROJECT</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053578" y="2552700"/>
          <a:ext cx="11531621" cy="5181600"/>
        </p:xfrm>
        <a:graphic>
          <a:graphicData uri="http://schemas.openxmlformats.org/drawingml/2006/table">
            <a:tbl>
              <a:tblPr/>
              <a:tblGrid>
                <a:gridCol w="11531621">
                  <a:extLst>
                    <a:ext uri="{9D8B030D-6E8A-4147-A177-3AD203B41FA5}">
                      <a16:colId xmlns:a16="http://schemas.microsoft.com/office/drawing/2014/main" val="20000"/>
                    </a:ext>
                  </a:extLst>
                </a:gridCol>
              </a:tblGrid>
              <a:tr h="5181600">
                <a:tc>
                  <a:txBody>
                    <a:bodyPr/>
                    <a:lstStyle/>
                    <a:p>
                      <a:pPr algn="l">
                        <a:defRPr/>
                      </a:pPr>
                      <a:r>
                        <a:rPr lang="en-US">
                          <a:solidFill>
                            <a:srgbClr val="5D7963"/>
                          </a:solidFill>
                          <a:latin typeface="Aileron Regular"/>
                        </a:rPr>
                        <a:t>his project is solely focused on identifying a corn disease. As a result, the system can only identify diseases that affect corn crops. The system in this study can only recognize corn diseases that were included during the classification model's training. Furthermore, the system will only allow one image to be processed at a time and will not enable two or more photographs to be processed at the same time. The system's design and development will take place during the first semester of the school year 2021-2022.</a:t>
                      </a:r>
                      <a:endParaRPr lang="en-US" sz="1100"/>
                    </a:p>
                  </a:txBody>
                  <a:tcP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3" name="Picture 3"/>
          <p:cNvPicPr>
            <a:picLocks noChangeAspect="1"/>
          </p:cNvPicPr>
          <p:nvPr/>
        </p:nvPicPr>
        <p:blipFill>
          <a:blip r:embed="rId2"/>
          <a:srcRect l="4314" r="61169"/>
          <a:stretch>
            <a:fillRect/>
          </a:stretch>
        </p:blipFill>
        <p:spPr>
          <a:xfrm>
            <a:off x="0" y="0"/>
            <a:ext cx="4734213" cy="10287000"/>
          </a:xfrm>
          <a:prstGeom prst="rect">
            <a:avLst/>
          </a:prstGeom>
        </p:spPr>
      </p:pic>
      <p:grpSp>
        <p:nvGrpSpPr>
          <p:cNvPr id="4" name="Group 4"/>
          <p:cNvGrpSpPr/>
          <p:nvPr/>
        </p:nvGrpSpPr>
        <p:grpSpPr>
          <a:xfrm>
            <a:off x="535147" y="4003753"/>
            <a:ext cx="5518431" cy="2298543"/>
            <a:chOff x="0" y="0"/>
            <a:chExt cx="7357908" cy="3064724"/>
          </a:xfrm>
        </p:grpSpPr>
        <p:sp>
          <p:nvSpPr>
            <p:cNvPr id="5" name="AutoShape 5"/>
            <p:cNvSpPr/>
            <p:nvPr/>
          </p:nvSpPr>
          <p:spPr>
            <a:xfrm>
              <a:off x="0" y="0"/>
              <a:ext cx="7357908" cy="3064724"/>
            </a:xfrm>
            <a:prstGeom prst="rect">
              <a:avLst/>
            </a:prstGeom>
            <a:solidFill>
              <a:srgbClr val="5D7963"/>
            </a:solidFill>
          </p:spPr>
        </p:sp>
        <p:sp>
          <p:nvSpPr>
            <p:cNvPr id="6" name="TextBox 6"/>
            <p:cNvSpPr txBox="1"/>
            <p:nvPr/>
          </p:nvSpPr>
          <p:spPr>
            <a:xfrm>
              <a:off x="523823" y="608491"/>
              <a:ext cx="6310263" cy="1838217"/>
            </a:xfrm>
            <a:prstGeom prst="rect">
              <a:avLst/>
            </a:prstGeom>
          </p:spPr>
          <p:txBody>
            <a:bodyPr lIns="0" tIns="0" rIns="0" bIns="0" rtlCol="0" anchor="t">
              <a:spAutoFit/>
            </a:bodyPr>
            <a:lstStyle/>
            <a:p>
              <a:pPr>
                <a:lnSpc>
                  <a:spcPts val="3600"/>
                </a:lnSpc>
              </a:pPr>
              <a:r>
                <a:rPr lang="en-US" sz="3000" spc="60">
                  <a:solidFill>
                    <a:srgbClr val="FFFFFF"/>
                  </a:solidFill>
                  <a:latin typeface="Aileron Heavy Bold"/>
                </a:rPr>
                <a:t>1.4 SCOPE AND LIMITATIONS OF THE PROJECT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3187</Words>
  <Application>Microsoft Macintosh PowerPoint</Application>
  <PresentationFormat>Custom</PresentationFormat>
  <Paragraphs>148</Paragraphs>
  <Slides>62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Aileron Heavy Bold</vt:lpstr>
      <vt:lpstr>Arimo</vt:lpstr>
      <vt:lpstr>Arial</vt:lpstr>
      <vt:lpstr>Aileron Heavy</vt:lpstr>
      <vt:lpstr>Aileron Regular</vt:lpstr>
      <vt:lpstr>Calibri</vt:lpstr>
      <vt:lpstr>Aileron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IBCDI</dc:title>
  <cp:lastModifiedBy>Mark Marte</cp:lastModifiedBy>
  <cp:revision>2</cp:revision>
  <dcterms:created xsi:type="dcterms:W3CDTF">2006-08-16T00:00:00Z</dcterms:created>
  <dcterms:modified xsi:type="dcterms:W3CDTF">2023-10-27T23:52:38Z</dcterms:modified>
  <dc:identifier>DAFAYoU94XQ</dc:identifier>
</cp:coreProperties>
</file>